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7" r:id="rId2"/>
    <p:sldId id="258" r:id="rId3"/>
    <p:sldId id="276" r:id="rId4"/>
    <p:sldId id="283" r:id="rId5"/>
    <p:sldId id="285" r:id="rId6"/>
    <p:sldId id="294" r:id="rId7"/>
    <p:sldId id="298" r:id="rId8"/>
    <p:sldId id="302" r:id="rId9"/>
    <p:sldId id="332" r:id="rId10"/>
    <p:sldId id="304" r:id="rId11"/>
    <p:sldId id="333" r:id="rId12"/>
    <p:sldId id="305" r:id="rId13"/>
    <p:sldId id="331" r:id="rId14"/>
    <p:sldId id="338" r:id="rId15"/>
    <p:sldId id="300" r:id="rId16"/>
    <p:sldId id="303" r:id="rId17"/>
    <p:sldId id="308" r:id="rId18"/>
    <p:sldId id="307" r:id="rId19"/>
    <p:sldId id="313" r:id="rId20"/>
    <p:sldId id="295" r:id="rId21"/>
    <p:sldId id="309" r:id="rId22"/>
    <p:sldId id="310" r:id="rId23"/>
    <p:sldId id="330" r:id="rId24"/>
    <p:sldId id="311" r:id="rId25"/>
    <p:sldId id="312" r:id="rId26"/>
    <p:sldId id="299" r:id="rId27"/>
    <p:sldId id="314" r:id="rId28"/>
    <p:sldId id="315" r:id="rId29"/>
    <p:sldId id="317" r:id="rId30"/>
    <p:sldId id="316" r:id="rId31"/>
    <p:sldId id="337" r:id="rId32"/>
    <p:sldId id="301" r:id="rId33"/>
    <p:sldId id="318" r:id="rId34"/>
    <p:sldId id="336" r:id="rId35"/>
    <p:sldId id="319" r:id="rId36"/>
    <p:sldId id="320" r:id="rId37"/>
    <p:sldId id="321" r:id="rId38"/>
    <p:sldId id="334" r:id="rId39"/>
    <p:sldId id="335" r:id="rId40"/>
    <p:sldId id="296" r:id="rId41"/>
    <p:sldId id="323" r:id="rId42"/>
    <p:sldId id="324" r:id="rId43"/>
    <p:sldId id="325" r:id="rId44"/>
    <p:sldId id="326" r:id="rId45"/>
    <p:sldId id="286" r:id="rId46"/>
    <p:sldId id="292" r:id="rId47"/>
    <p:sldId id="293" r:id="rId4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B5253-06DB-4043-9AED-04F4131930F7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DDE87-2630-472E-B6CC-930E4A461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6413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DDE87-2630-472E-B6CC-930E4A46170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054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DDE87-2630-472E-B6CC-930E4A461704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295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60769F-C735-522C-91C9-4386590F0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D83FEE-BEA7-C83A-5B54-6980CD3BE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C8215A-C931-85EE-ECE5-514D732D2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0DD4-059D-4FEB-85A4-394E00DD534D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038279-ED4D-361E-40A5-AC0568BF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9F5C18-1A92-FD3A-2AFC-1DD61F8E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B494-3CDC-452C-B892-1D1A699872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177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C4182A-44B3-8F03-2C26-A2266111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E93140-0FA1-2C0D-F3F3-7DBBB8D3C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EFB62C-1EF1-B08B-D4C0-BC0646802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0DD4-059D-4FEB-85A4-394E00DD534D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4B6E42-6CA3-C027-0464-D509201D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D4CF38-E960-7CFB-CDA3-76B50F9B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B494-3CDC-452C-B892-1D1A699872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521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CF86EE8-0C84-10F0-35A5-AE0FF86FA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049149B-2186-3EAD-FD84-BF409DDFB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FE0A1A-7845-2D21-B7AE-8A926648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0DD4-059D-4FEB-85A4-394E00DD534D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ABD8DA-8FBB-7997-4866-D4ECB0AD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4588D7-9AE4-BF4E-2AFF-CF78A17D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B494-3CDC-452C-B892-1D1A699872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305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15682" y="489677"/>
            <a:ext cx="10959044" cy="5876229"/>
          </a:xfrm>
          <a:custGeom>
            <a:avLst/>
            <a:gdLst/>
            <a:ahLst/>
            <a:cxnLst/>
            <a:rect l="l" t="t" r="r" b="b"/>
            <a:pathLst>
              <a:path w="9611995" h="6480175">
                <a:moveTo>
                  <a:pt x="9611995" y="0"/>
                </a:moveTo>
                <a:lnTo>
                  <a:pt x="0" y="0"/>
                </a:lnTo>
                <a:lnTo>
                  <a:pt x="0" y="6479997"/>
                </a:lnTo>
                <a:lnTo>
                  <a:pt x="9611995" y="6479997"/>
                </a:lnTo>
                <a:lnTo>
                  <a:pt x="9611995" y="0"/>
                </a:lnTo>
                <a:close/>
              </a:path>
            </a:pathLst>
          </a:custGeom>
          <a:solidFill>
            <a:srgbClr val="C82254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7" name="bg object 17"/>
          <p:cNvSpPr/>
          <p:nvPr/>
        </p:nvSpPr>
        <p:spPr>
          <a:xfrm>
            <a:off x="4971267" y="3569591"/>
            <a:ext cx="2248714" cy="492901"/>
          </a:xfrm>
          <a:custGeom>
            <a:avLst/>
            <a:gdLst/>
            <a:ahLst/>
            <a:cxnLst/>
            <a:rect l="l" t="t" r="r" b="b"/>
            <a:pathLst>
              <a:path w="1972310" h="543560">
                <a:moveTo>
                  <a:pt x="747509" y="360172"/>
                </a:moveTo>
                <a:lnTo>
                  <a:pt x="707263" y="360172"/>
                </a:lnTo>
                <a:lnTo>
                  <a:pt x="707263" y="542988"/>
                </a:lnTo>
                <a:lnTo>
                  <a:pt x="747509" y="542988"/>
                </a:lnTo>
                <a:lnTo>
                  <a:pt x="747509" y="360172"/>
                </a:lnTo>
                <a:close/>
              </a:path>
              <a:path w="1972310" h="543560">
                <a:moveTo>
                  <a:pt x="1972043" y="0"/>
                </a:moveTo>
                <a:lnTo>
                  <a:pt x="0" y="0"/>
                </a:lnTo>
                <a:lnTo>
                  <a:pt x="0" y="16941"/>
                </a:lnTo>
                <a:lnTo>
                  <a:pt x="1972043" y="16941"/>
                </a:lnTo>
                <a:lnTo>
                  <a:pt x="19720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2013" y="3896174"/>
            <a:ext cx="164939" cy="16577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6213" y="3896174"/>
            <a:ext cx="164982" cy="16577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16199" y="3894975"/>
            <a:ext cx="220932" cy="16697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94618" y="3896187"/>
            <a:ext cx="180143" cy="165755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6946385" y="3896196"/>
            <a:ext cx="46335" cy="165836"/>
          </a:xfrm>
          <a:custGeom>
            <a:avLst/>
            <a:gdLst/>
            <a:ahLst/>
            <a:cxnLst/>
            <a:rect l="l" t="t" r="r" b="b"/>
            <a:pathLst>
              <a:path w="40639" h="182879">
                <a:moveTo>
                  <a:pt x="40208" y="0"/>
                </a:moveTo>
                <a:lnTo>
                  <a:pt x="0" y="0"/>
                </a:lnTo>
                <a:lnTo>
                  <a:pt x="0" y="182816"/>
                </a:lnTo>
                <a:lnTo>
                  <a:pt x="40208" y="182816"/>
                </a:lnTo>
                <a:lnTo>
                  <a:pt x="402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59827" y="3893814"/>
            <a:ext cx="164982" cy="170522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68252" y="3710565"/>
            <a:ext cx="675339" cy="538101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4897723" y="1485347"/>
            <a:ext cx="2394961" cy="1903081"/>
          </a:xfrm>
          <a:custGeom>
            <a:avLst/>
            <a:gdLst/>
            <a:ahLst/>
            <a:cxnLst/>
            <a:rect l="l" t="t" r="r" b="b"/>
            <a:pathLst>
              <a:path w="2100579" h="2098675">
                <a:moveTo>
                  <a:pt x="2100579" y="0"/>
                </a:moveTo>
                <a:lnTo>
                  <a:pt x="0" y="0"/>
                </a:lnTo>
                <a:lnTo>
                  <a:pt x="0" y="2098281"/>
                </a:lnTo>
                <a:lnTo>
                  <a:pt x="2100579" y="2098281"/>
                </a:lnTo>
                <a:lnTo>
                  <a:pt x="21005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26" name="bg object 26"/>
          <p:cNvSpPr/>
          <p:nvPr/>
        </p:nvSpPr>
        <p:spPr>
          <a:xfrm>
            <a:off x="4976030" y="1547627"/>
            <a:ext cx="2238579" cy="1225342"/>
          </a:xfrm>
          <a:custGeom>
            <a:avLst/>
            <a:gdLst/>
            <a:ahLst/>
            <a:cxnLst/>
            <a:rect l="l" t="t" r="r" b="b"/>
            <a:pathLst>
              <a:path w="1963420" h="1351280">
                <a:moveTo>
                  <a:pt x="1963165" y="0"/>
                </a:moveTo>
                <a:lnTo>
                  <a:pt x="0" y="0"/>
                </a:lnTo>
                <a:lnTo>
                  <a:pt x="0" y="1351026"/>
                </a:lnTo>
                <a:lnTo>
                  <a:pt x="1963165" y="1351026"/>
                </a:lnTo>
                <a:lnTo>
                  <a:pt x="196316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27" name="bg object 27"/>
          <p:cNvSpPr/>
          <p:nvPr/>
        </p:nvSpPr>
        <p:spPr>
          <a:xfrm>
            <a:off x="6960664" y="2855279"/>
            <a:ext cx="251948" cy="471020"/>
          </a:xfrm>
          <a:custGeom>
            <a:avLst/>
            <a:gdLst/>
            <a:ahLst/>
            <a:cxnLst/>
            <a:rect l="l" t="t" r="r" b="b"/>
            <a:pathLst>
              <a:path w="220979" h="519429">
                <a:moveTo>
                  <a:pt x="220003" y="0"/>
                </a:moveTo>
                <a:lnTo>
                  <a:pt x="131992" y="0"/>
                </a:lnTo>
                <a:lnTo>
                  <a:pt x="127229" y="15834"/>
                </a:lnTo>
                <a:lnTo>
                  <a:pt x="123592" y="39531"/>
                </a:lnTo>
                <a:lnTo>
                  <a:pt x="116452" y="62900"/>
                </a:lnTo>
                <a:lnTo>
                  <a:pt x="101181" y="77749"/>
                </a:lnTo>
                <a:lnTo>
                  <a:pt x="63831" y="65966"/>
                </a:lnTo>
                <a:lnTo>
                  <a:pt x="55412" y="54489"/>
                </a:lnTo>
                <a:lnTo>
                  <a:pt x="61592" y="41127"/>
                </a:lnTo>
                <a:lnTo>
                  <a:pt x="68042" y="23694"/>
                </a:lnTo>
                <a:lnTo>
                  <a:pt x="60427" y="0"/>
                </a:lnTo>
                <a:lnTo>
                  <a:pt x="13818" y="0"/>
                </a:lnTo>
                <a:lnTo>
                  <a:pt x="18558" y="3558"/>
                </a:lnTo>
                <a:lnTo>
                  <a:pt x="22821" y="12393"/>
                </a:lnTo>
                <a:lnTo>
                  <a:pt x="21642" y="25083"/>
                </a:lnTo>
                <a:lnTo>
                  <a:pt x="10059" y="40208"/>
                </a:lnTo>
                <a:lnTo>
                  <a:pt x="2771" y="101815"/>
                </a:lnTo>
                <a:lnTo>
                  <a:pt x="0" y="156965"/>
                </a:lnTo>
                <a:lnTo>
                  <a:pt x="634" y="206935"/>
                </a:lnTo>
                <a:lnTo>
                  <a:pt x="3562" y="253000"/>
                </a:lnTo>
                <a:lnTo>
                  <a:pt x="11851" y="338522"/>
                </a:lnTo>
                <a:lnTo>
                  <a:pt x="14989" y="380531"/>
                </a:lnTo>
                <a:lnTo>
                  <a:pt x="15974" y="423742"/>
                </a:lnTo>
                <a:lnTo>
                  <a:pt x="13694" y="469429"/>
                </a:lnTo>
                <a:lnTo>
                  <a:pt x="7036" y="518871"/>
                </a:lnTo>
                <a:lnTo>
                  <a:pt x="220777" y="519010"/>
                </a:lnTo>
                <a:lnTo>
                  <a:pt x="220003" y="0"/>
                </a:lnTo>
                <a:close/>
              </a:path>
            </a:pathLst>
          </a:custGeom>
          <a:solidFill>
            <a:srgbClr val="C82254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28" name="bg 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55777" y="2920432"/>
            <a:ext cx="98405" cy="80804"/>
          </a:xfrm>
          <a:prstGeom prst="rect">
            <a:avLst/>
          </a:prstGeom>
        </p:spPr>
      </p:pic>
      <p:sp>
        <p:nvSpPr>
          <p:cNvPr id="29" name="bg object 29"/>
          <p:cNvSpPr/>
          <p:nvPr/>
        </p:nvSpPr>
        <p:spPr>
          <a:xfrm>
            <a:off x="4977103" y="2854252"/>
            <a:ext cx="1935949" cy="473899"/>
          </a:xfrm>
          <a:custGeom>
            <a:avLst/>
            <a:gdLst/>
            <a:ahLst/>
            <a:cxnLst/>
            <a:rect l="l" t="t" r="r" b="b"/>
            <a:pathLst>
              <a:path w="1697989" h="522604">
                <a:moveTo>
                  <a:pt x="424383" y="58305"/>
                </a:moveTo>
                <a:lnTo>
                  <a:pt x="357746" y="55727"/>
                </a:lnTo>
                <a:lnTo>
                  <a:pt x="298107" y="55943"/>
                </a:lnTo>
                <a:lnTo>
                  <a:pt x="244170" y="57340"/>
                </a:lnTo>
                <a:lnTo>
                  <a:pt x="194614" y="58267"/>
                </a:lnTo>
                <a:lnTo>
                  <a:pt x="148145" y="57111"/>
                </a:lnTo>
                <a:lnTo>
                  <a:pt x="85217" y="55105"/>
                </a:lnTo>
                <a:lnTo>
                  <a:pt x="39331" y="56591"/>
                </a:lnTo>
                <a:lnTo>
                  <a:pt x="11036" y="59182"/>
                </a:lnTo>
                <a:lnTo>
                  <a:pt x="838" y="60413"/>
                </a:lnTo>
                <a:lnTo>
                  <a:pt x="838" y="135724"/>
                </a:lnTo>
                <a:lnTo>
                  <a:pt x="18605" y="135724"/>
                </a:lnTo>
                <a:lnTo>
                  <a:pt x="33591" y="139496"/>
                </a:lnTo>
                <a:lnTo>
                  <a:pt x="47294" y="141541"/>
                </a:lnTo>
                <a:lnTo>
                  <a:pt x="61036" y="142392"/>
                </a:lnTo>
                <a:lnTo>
                  <a:pt x="76073" y="142557"/>
                </a:lnTo>
                <a:lnTo>
                  <a:pt x="133896" y="145364"/>
                </a:lnTo>
                <a:lnTo>
                  <a:pt x="189293" y="143281"/>
                </a:lnTo>
                <a:lnTo>
                  <a:pt x="244589" y="138874"/>
                </a:lnTo>
                <a:lnTo>
                  <a:pt x="302082" y="134683"/>
                </a:lnTo>
                <a:lnTo>
                  <a:pt x="295363" y="132816"/>
                </a:lnTo>
                <a:lnTo>
                  <a:pt x="288709" y="131343"/>
                </a:lnTo>
                <a:lnTo>
                  <a:pt x="282206" y="130467"/>
                </a:lnTo>
                <a:lnTo>
                  <a:pt x="275932" y="130378"/>
                </a:lnTo>
                <a:lnTo>
                  <a:pt x="266890" y="123240"/>
                </a:lnTo>
                <a:lnTo>
                  <a:pt x="260350" y="116217"/>
                </a:lnTo>
                <a:lnTo>
                  <a:pt x="256921" y="108077"/>
                </a:lnTo>
                <a:lnTo>
                  <a:pt x="257213" y="97586"/>
                </a:lnTo>
                <a:lnTo>
                  <a:pt x="275729" y="87350"/>
                </a:lnTo>
                <a:lnTo>
                  <a:pt x="297853" y="85598"/>
                </a:lnTo>
                <a:lnTo>
                  <a:pt x="320649" y="85547"/>
                </a:lnTo>
                <a:lnTo>
                  <a:pt x="341185" y="80378"/>
                </a:lnTo>
                <a:lnTo>
                  <a:pt x="351574" y="89141"/>
                </a:lnTo>
                <a:lnTo>
                  <a:pt x="353618" y="101371"/>
                </a:lnTo>
                <a:lnTo>
                  <a:pt x="352539" y="114795"/>
                </a:lnTo>
                <a:lnTo>
                  <a:pt x="353593" y="127127"/>
                </a:lnTo>
                <a:lnTo>
                  <a:pt x="351447" y="131241"/>
                </a:lnTo>
                <a:lnTo>
                  <a:pt x="349059" y="130924"/>
                </a:lnTo>
                <a:lnTo>
                  <a:pt x="346544" y="133172"/>
                </a:lnTo>
                <a:lnTo>
                  <a:pt x="365023" y="133248"/>
                </a:lnTo>
                <a:lnTo>
                  <a:pt x="384136" y="133731"/>
                </a:lnTo>
                <a:lnTo>
                  <a:pt x="403910" y="134734"/>
                </a:lnTo>
                <a:lnTo>
                  <a:pt x="424383" y="136321"/>
                </a:lnTo>
                <a:lnTo>
                  <a:pt x="424383" y="58305"/>
                </a:lnTo>
                <a:close/>
              </a:path>
              <a:path w="1697989" h="522604">
                <a:moveTo>
                  <a:pt x="425284" y="50"/>
                </a:moveTo>
                <a:lnTo>
                  <a:pt x="0" y="50"/>
                </a:lnTo>
                <a:lnTo>
                  <a:pt x="0" y="34112"/>
                </a:lnTo>
                <a:lnTo>
                  <a:pt x="41795" y="30251"/>
                </a:lnTo>
                <a:lnTo>
                  <a:pt x="85217" y="30314"/>
                </a:lnTo>
                <a:lnTo>
                  <a:pt x="127012" y="32042"/>
                </a:lnTo>
                <a:lnTo>
                  <a:pt x="163969" y="33108"/>
                </a:lnTo>
                <a:lnTo>
                  <a:pt x="215214" y="32372"/>
                </a:lnTo>
                <a:lnTo>
                  <a:pt x="267716" y="30848"/>
                </a:lnTo>
                <a:lnTo>
                  <a:pt x="320713" y="29591"/>
                </a:lnTo>
                <a:lnTo>
                  <a:pt x="373481" y="29641"/>
                </a:lnTo>
                <a:lnTo>
                  <a:pt x="425284" y="32054"/>
                </a:lnTo>
                <a:lnTo>
                  <a:pt x="425284" y="50"/>
                </a:lnTo>
                <a:close/>
              </a:path>
              <a:path w="1697989" h="522604">
                <a:moveTo>
                  <a:pt x="425843" y="155016"/>
                </a:moveTo>
                <a:lnTo>
                  <a:pt x="379056" y="153225"/>
                </a:lnTo>
                <a:lnTo>
                  <a:pt x="333375" y="157340"/>
                </a:lnTo>
                <a:lnTo>
                  <a:pt x="288137" y="165100"/>
                </a:lnTo>
                <a:lnTo>
                  <a:pt x="242697" y="174244"/>
                </a:lnTo>
                <a:lnTo>
                  <a:pt x="196405" y="182524"/>
                </a:lnTo>
                <a:lnTo>
                  <a:pt x="148628" y="187706"/>
                </a:lnTo>
                <a:lnTo>
                  <a:pt x="98691" y="187528"/>
                </a:lnTo>
                <a:lnTo>
                  <a:pt x="80505" y="183769"/>
                </a:lnTo>
                <a:lnTo>
                  <a:pt x="61912" y="174929"/>
                </a:lnTo>
                <a:lnTo>
                  <a:pt x="43319" y="164655"/>
                </a:lnTo>
                <a:lnTo>
                  <a:pt x="25107" y="156578"/>
                </a:lnTo>
                <a:lnTo>
                  <a:pt x="13208" y="156578"/>
                </a:lnTo>
                <a:lnTo>
                  <a:pt x="1257" y="159181"/>
                </a:lnTo>
                <a:lnTo>
                  <a:pt x="698" y="520001"/>
                </a:lnTo>
                <a:lnTo>
                  <a:pt x="425843" y="520001"/>
                </a:lnTo>
                <a:lnTo>
                  <a:pt x="425843" y="155016"/>
                </a:lnTo>
                <a:close/>
              </a:path>
              <a:path w="1697989" h="522604">
                <a:moveTo>
                  <a:pt x="801408" y="420509"/>
                </a:moveTo>
                <a:lnTo>
                  <a:pt x="798791" y="413550"/>
                </a:lnTo>
                <a:lnTo>
                  <a:pt x="795223" y="406958"/>
                </a:lnTo>
                <a:lnTo>
                  <a:pt x="790968" y="401599"/>
                </a:lnTo>
                <a:lnTo>
                  <a:pt x="782485" y="405777"/>
                </a:lnTo>
                <a:lnTo>
                  <a:pt x="774230" y="410095"/>
                </a:lnTo>
                <a:lnTo>
                  <a:pt x="766178" y="414616"/>
                </a:lnTo>
                <a:lnTo>
                  <a:pt x="758367" y="419366"/>
                </a:lnTo>
                <a:lnTo>
                  <a:pt x="768858" y="422389"/>
                </a:lnTo>
                <a:lnTo>
                  <a:pt x="776566" y="423494"/>
                </a:lnTo>
                <a:lnTo>
                  <a:pt x="784961" y="423748"/>
                </a:lnTo>
                <a:lnTo>
                  <a:pt x="793432" y="422846"/>
                </a:lnTo>
                <a:lnTo>
                  <a:pt x="801408" y="420509"/>
                </a:lnTo>
                <a:close/>
              </a:path>
              <a:path w="1697989" h="522604">
                <a:moveTo>
                  <a:pt x="915250" y="53136"/>
                </a:moveTo>
                <a:lnTo>
                  <a:pt x="912545" y="1066"/>
                </a:lnTo>
                <a:lnTo>
                  <a:pt x="886269" y="1066"/>
                </a:lnTo>
                <a:lnTo>
                  <a:pt x="886269" y="93776"/>
                </a:lnTo>
                <a:lnTo>
                  <a:pt x="872794" y="117906"/>
                </a:lnTo>
                <a:lnTo>
                  <a:pt x="847712" y="135686"/>
                </a:lnTo>
                <a:lnTo>
                  <a:pt x="824268" y="154736"/>
                </a:lnTo>
                <a:lnTo>
                  <a:pt x="815657" y="181406"/>
                </a:lnTo>
                <a:lnTo>
                  <a:pt x="826541" y="191566"/>
                </a:lnTo>
                <a:lnTo>
                  <a:pt x="832408" y="196646"/>
                </a:lnTo>
                <a:lnTo>
                  <a:pt x="839063" y="199186"/>
                </a:lnTo>
                <a:lnTo>
                  <a:pt x="839533" y="206806"/>
                </a:lnTo>
                <a:lnTo>
                  <a:pt x="836841" y="213156"/>
                </a:lnTo>
                <a:lnTo>
                  <a:pt x="832345" y="218236"/>
                </a:lnTo>
                <a:lnTo>
                  <a:pt x="827379" y="223316"/>
                </a:lnTo>
                <a:lnTo>
                  <a:pt x="816076" y="224015"/>
                </a:lnTo>
                <a:lnTo>
                  <a:pt x="816076" y="402386"/>
                </a:lnTo>
                <a:lnTo>
                  <a:pt x="815200" y="412546"/>
                </a:lnTo>
                <a:lnTo>
                  <a:pt x="809205" y="417626"/>
                </a:lnTo>
                <a:lnTo>
                  <a:pt x="801420" y="421436"/>
                </a:lnTo>
                <a:lnTo>
                  <a:pt x="806259" y="437946"/>
                </a:lnTo>
                <a:lnTo>
                  <a:pt x="807986" y="454456"/>
                </a:lnTo>
                <a:lnTo>
                  <a:pt x="806272" y="470966"/>
                </a:lnTo>
                <a:lnTo>
                  <a:pt x="800785" y="483666"/>
                </a:lnTo>
                <a:lnTo>
                  <a:pt x="697750" y="487476"/>
                </a:lnTo>
                <a:lnTo>
                  <a:pt x="697750" y="474776"/>
                </a:lnTo>
                <a:lnTo>
                  <a:pt x="700963" y="470966"/>
                </a:lnTo>
                <a:lnTo>
                  <a:pt x="711669" y="458266"/>
                </a:lnTo>
                <a:lnTo>
                  <a:pt x="726389" y="443026"/>
                </a:lnTo>
                <a:lnTo>
                  <a:pt x="741946" y="431596"/>
                </a:lnTo>
                <a:lnTo>
                  <a:pt x="758380" y="420166"/>
                </a:lnTo>
                <a:lnTo>
                  <a:pt x="737679" y="413816"/>
                </a:lnTo>
                <a:lnTo>
                  <a:pt x="731647" y="397306"/>
                </a:lnTo>
                <a:lnTo>
                  <a:pt x="747877" y="380796"/>
                </a:lnTo>
                <a:lnTo>
                  <a:pt x="771652" y="366826"/>
                </a:lnTo>
                <a:lnTo>
                  <a:pt x="788238" y="357936"/>
                </a:lnTo>
                <a:lnTo>
                  <a:pt x="816076" y="402386"/>
                </a:lnTo>
                <a:lnTo>
                  <a:pt x="816076" y="224015"/>
                </a:lnTo>
                <a:lnTo>
                  <a:pt x="806691" y="224586"/>
                </a:lnTo>
                <a:lnTo>
                  <a:pt x="789889" y="215696"/>
                </a:lnTo>
                <a:lnTo>
                  <a:pt x="775284" y="201726"/>
                </a:lnTo>
                <a:lnTo>
                  <a:pt x="761123" y="185216"/>
                </a:lnTo>
                <a:lnTo>
                  <a:pt x="761136" y="183946"/>
                </a:lnTo>
                <a:lnTo>
                  <a:pt x="761301" y="148386"/>
                </a:lnTo>
                <a:lnTo>
                  <a:pt x="767676" y="140766"/>
                </a:lnTo>
                <a:lnTo>
                  <a:pt x="784669" y="120446"/>
                </a:lnTo>
                <a:lnTo>
                  <a:pt x="815949" y="96316"/>
                </a:lnTo>
                <a:lnTo>
                  <a:pt x="817587" y="95046"/>
                </a:lnTo>
                <a:lnTo>
                  <a:pt x="846429" y="70916"/>
                </a:lnTo>
                <a:lnTo>
                  <a:pt x="886269" y="93776"/>
                </a:lnTo>
                <a:lnTo>
                  <a:pt x="886269" y="1066"/>
                </a:lnTo>
                <a:lnTo>
                  <a:pt x="817130" y="1066"/>
                </a:lnTo>
                <a:lnTo>
                  <a:pt x="802271" y="18846"/>
                </a:lnTo>
                <a:lnTo>
                  <a:pt x="797433" y="49326"/>
                </a:lnTo>
                <a:lnTo>
                  <a:pt x="792403" y="79806"/>
                </a:lnTo>
                <a:lnTo>
                  <a:pt x="776922" y="96316"/>
                </a:lnTo>
                <a:lnTo>
                  <a:pt x="771855" y="78536"/>
                </a:lnTo>
                <a:lnTo>
                  <a:pt x="769048" y="65836"/>
                </a:lnTo>
                <a:lnTo>
                  <a:pt x="767359" y="58216"/>
                </a:lnTo>
                <a:lnTo>
                  <a:pt x="766229" y="54406"/>
                </a:lnTo>
                <a:lnTo>
                  <a:pt x="759790" y="32816"/>
                </a:lnTo>
                <a:lnTo>
                  <a:pt x="745464" y="2336"/>
                </a:lnTo>
                <a:lnTo>
                  <a:pt x="741794" y="2336"/>
                </a:lnTo>
                <a:lnTo>
                  <a:pt x="741794" y="213156"/>
                </a:lnTo>
                <a:lnTo>
                  <a:pt x="741438" y="224586"/>
                </a:lnTo>
                <a:lnTo>
                  <a:pt x="735114" y="227063"/>
                </a:lnTo>
                <a:lnTo>
                  <a:pt x="735114" y="296976"/>
                </a:lnTo>
                <a:lnTo>
                  <a:pt x="730110" y="310946"/>
                </a:lnTo>
                <a:lnTo>
                  <a:pt x="724738" y="323646"/>
                </a:lnTo>
                <a:lnTo>
                  <a:pt x="719416" y="327380"/>
                </a:lnTo>
                <a:lnTo>
                  <a:pt x="719416" y="378256"/>
                </a:lnTo>
                <a:lnTo>
                  <a:pt x="693191" y="407466"/>
                </a:lnTo>
                <a:lnTo>
                  <a:pt x="661949" y="431596"/>
                </a:lnTo>
                <a:lnTo>
                  <a:pt x="628713" y="451916"/>
                </a:lnTo>
                <a:lnTo>
                  <a:pt x="596519" y="470966"/>
                </a:lnTo>
                <a:lnTo>
                  <a:pt x="587832" y="437946"/>
                </a:lnTo>
                <a:lnTo>
                  <a:pt x="599071" y="364286"/>
                </a:lnTo>
                <a:lnTo>
                  <a:pt x="611530" y="326186"/>
                </a:lnTo>
                <a:lnTo>
                  <a:pt x="616940" y="319836"/>
                </a:lnTo>
                <a:lnTo>
                  <a:pt x="625919" y="322376"/>
                </a:lnTo>
                <a:lnTo>
                  <a:pt x="625208" y="336346"/>
                </a:lnTo>
                <a:lnTo>
                  <a:pt x="619086" y="349046"/>
                </a:lnTo>
                <a:lnTo>
                  <a:pt x="615480" y="360476"/>
                </a:lnTo>
                <a:lnTo>
                  <a:pt x="622338" y="373176"/>
                </a:lnTo>
                <a:lnTo>
                  <a:pt x="638594" y="371906"/>
                </a:lnTo>
                <a:lnTo>
                  <a:pt x="656043" y="374446"/>
                </a:lnTo>
                <a:lnTo>
                  <a:pt x="673519" y="375716"/>
                </a:lnTo>
                <a:lnTo>
                  <a:pt x="683285" y="371906"/>
                </a:lnTo>
                <a:lnTo>
                  <a:pt x="689787" y="369366"/>
                </a:lnTo>
                <a:lnTo>
                  <a:pt x="679919" y="360476"/>
                </a:lnTo>
                <a:lnTo>
                  <a:pt x="667461" y="357936"/>
                </a:lnTo>
                <a:lnTo>
                  <a:pt x="654189" y="356666"/>
                </a:lnTo>
                <a:lnTo>
                  <a:pt x="641845" y="354126"/>
                </a:lnTo>
                <a:lnTo>
                  <a:pt x="641845" y="343966"/>
                </a:lnTo>
                <a:lnTo>
                  <a:pt x="687273" y="341426"/>
                </a:lnTo>
                <a:lnTo>
                  <a:pt x="696290" y="349046"/>
                </a:lnTo>
                <a:lnTo>
                  <a:pt x="708672" y="356666"/>
                </a:lnTo>
                <a:lnTo>
                  <a:pt x="718388" y="366826"/>
                </a:lnTo>
                <a:lnTo>
                  <a:pt x="719416" y="378256"/>
                </a:lnTo>
                <a:lnTo>
                  <a:pt x="719416" y="327380"/>
                </a:lnTo>
                <a:lnTo>
                  <a:pt x="715683" y="329996"/>
                </a:lnTo>
                <a:lnTo>
                  <a:pt x="699592" y="326186"/>
                </a:lnTo>
                <a:lnTo>
                  <a:pt x="688174" y="321106"/>
                </a:lnTo>
                <a:lnTo>
                  <a:pt x="684923" y="319836"/>
                </a:lnTo>
                <a:lnTo>
                  <a:pt x="675195" y="316026"/>
                </a:lnTo>
                <a:lnTo>
                  <a:pt x="671080" y="313486"/>
                </a:lnTo>
                <a:lnTo>
                  <a:pt x="664895" y="309676"/>
                </a:lnTo>
                <a:lnTo>
                  <a:pt x="661492" y="296976"/>
                </a:lnTo>
                <a:lnTo>
                  <a:pt x="667677" y="290626"/>
                </a:lnTo>
                <a:lnTo>
                  <a:pt x="685838" y="291896"/>
                </a:lnTo>
                <a:lnTo>
                  <a:pt x="694817" y="290626"/>
                </a:lnTo>
                <a:lnTo>
                  <a:pt x="703783" y="289356"/>
                </a:lnTo>
                <a:lnTo>
                  <a:pt x="720534" y="289356"/>
                </a:lnTo>
                <a:lnTo>
                  <a:pt x="735114" y="296976"/>
                </a:lnTo>
                <a:lnTo>
                  <a:pt x="735114" y="227063"/>
                </a:lnTo>
                <a:lnTo>
                  <a:pt x="728408" y="229666"/>
                </a:lnTo>
                <a:lnTo>
                  <a:pt x="713232" y="232206"/>
                </a:lnTo>
                <a:lnTo>
                  <a:pt x="697699" y="230936"/>
                </a:lnTo>
                <a:lnTo>
                  <a:pt x="683602" y="228396"/>
                </a:lnTo>
                <a:lnTo>
                  <a:pt x="688047" y="220776"/>
                </a:lnTo>
                <a:lnTo>
                  <a:pt x="689051" y="213156"/>
                </a:lnTo>
                <a:lnTo>
                  <a:pt x="689787" y="205536"/>
                </a:lnTo>
                <a:lnTo>
                  <a:pt x="698169" y="197916"/>
                </a:lnTo>
                <a:lnTo>
                  <a:pt x="707478" y="189026"/>
                </a:lnTo>
                <a:lnTo>
                  <a:pt x="718426" y="183946"/>
                </a:lnTo>
                <a:lnTo>
                  <a:pt x="731685" y="183946"/>
                </a:lnTo>
                <a:lnTo>
                  <a:pt x="736815" y="192836"/>
                </a:lnTo>
                <a:lnTo>
                  <a:pt x="740219" y="202996"/>
                </a:lnTo>
                <a:lnTo>
                  <a:pt x="741794" y="213156"/>
                </a:lnTo>
                <a:lnTo>
                  <a:pt x="741794" y="2336"/>
                </a:lnTo>
                <a:lnTo>
                  <a:pt x="740981" y="2336"/>
                </a:lnTo>
                <a:lnTo>
                  <a:pt x="740981" y="65836"/>
                </a:lnTo>
                <a:lnTo>
                  <a:pt x="736676" y="120446"/>
                </a:lnTo>
                <a:lnTo>
                  <a:pt x="734174" y="128066"/>
                </a:lnTo>
                <a:lnTo>
                  <a:pt x="729615" y="135686"/>
                </a:lnTo>
                <a:lnTo>
                  <a:pt x="722604" y="140766"/>
                </a:lnTo>
                <a:lnTo>
                  <a:pt x="703453" y="138226"/>
                </a:lnTo>
                <a:lnTo>
                  <a:pt x="701052" y="131876"/>
                </a:lnTo>
                <a:lnTo>
                  <a:pt x="701738" y="121716"/>
                </a:lnTo>
                <a:lnTo>
                  <a:pt x="701738" y="112826"/>
                </a:lnTo>
                <a:lnTo>
                  <a:pt x="712203" y="100126"/>
                </a:lnTo>
                <a:lnTo>
                  <a:pt x="719848" y="87426"/>
                </a:lnTo>
                <a:lnTo>
                  <a:pt x="720610" y="86156"/>
                </a:lnTo>
                <a:lnTo>
                  <a:pt x="729399" y="73456"/>
                </a:lnTo>
                <a:lnTo>
                  <a:pt x="740981" y="65836"/>
                </a:lnTo>
                <a:lnTo>
                  <a:pt x="740981" y="2336"/>
                </a:lnTo>
                <a:lnTo>
                  <a:pt x="712139" y="2336"/>
                </a:lnTo>
                <a:lnTo>
                  <a:pt x="712139" y="63296"/>
                </a:lnTo>
                <a:lnTo>
                  <a:pt x="694169" y="81076"/>
                </a:lnTo>
                <a:lnTo>
                  <a:pt x="683679" y="87426"/>
                </a:lnTo>
                <a:lnTo>
                  <a:pt x="670280" y="86156"/>
                </a:lnTo>
                <a:lnTo>
                  <a:pt x="670280" y="73456"/>
                </a:lnTo>
                <a:lnTo>
                  <a:pt x="674166" y="64566"/>
                </a:lnTo>
                <a:lnTo>
                  <a:pt x="675271" y="62026"/>
                </a:lnTo>
                <a:lnTo>
                  <a:pt x="685507" y="58216"/>
                </a:lnTo>
                <a:lnTo>
                  <a:pt x="697903" y="56946"/>
                </a:lnTo>
                <a:lnTo>
                  <a:pt x="709383" y="54406"/>
                </a:lnTo>
                <a:lnTo>
                  <a:pt x="712139" y="63296"/>
                </a:lnTo>
                <a:lnTo>
                  <a:pt x="712139" y="2336"/>
                </a:lnTo>
                <a:lnTo>
                  <a:pt x="693953" y="2336"/>
                </a:lnTo>
                <a:lnTo>
                  <a:pt x="695337" y="22656"/>
                </a:lnTo>
                <a:lnTo>
                  <a:pt x="694385" y="32816"/>
                </a:lnTo>
                <a:lnTo>
                  <a:pt x="692162" y="39166"/>
                </a:lnTo>
                <a:lnTo>
                  <a:pt x="689787" y="41706"/>
                </a:lnTo>
                <a:lnTo>
                  <a:pt x="679475" y="37896"/>
                </a:lnTo>
                <a:lnTo>
                  <a:pt x="672388" y="30276"/>
                </a:lnTo>
                <a:lnTo>
                  <a:pt x="664464" y="25196"/>
                </a:lnTo>
                <a:lnTo>
                  <a:pt x="661492" y="26085"/>
                </a:lnTo>
                <a:lnTo>
                  <a:pt x="661492" y="41706"/>
                </a:lnTo>
                <a:lnTo>
                  <a:pt x="659803" y="50596"/>
                </a:lnTo>
                <a:lnTo>
                  <a:pt x="655840" y="59486"/>
                </a:lnTo>
                <a:lnTo>
                  <a:pt x="652932" y="61633"/>
                </a:lnTo>
                <a:lnTo>
                  <a:pt x="652932" y="288086"/>
                </a:lnTo>
                <a:lnTo>
                  <a:pt x="628015" y="288086"/>
                </a:lnTo>
                <a:lnTo>
                  <a:pt x="624179" y="283006"/>
                </a:lnTo>
                <a:lnTo>
                  <a:pt x="620674" y="277926"/>
                </a:lnTo>
                <a:lnTo>
                  <a:pt x="618769" y="272846"/>
                </a:lnTo>
                <a:lnTo>
                  <a:pt x="619683" y="266496"/>
                </a:lnTo>
                <a:lnTo>
                  <a:pt x="631875" y="261416"/>
                </a:lnTo>
                <a:lnTo>
                  <a:pt x="643420" y="262686"/>
                </a:lnTo>
                <a:lnTo>
                  <a:pt x="651408" y="270306"/>
                </a:lnTo>
                <a:lnTo>
                  <a:pt x="652932" y="288086"/>
                </a:lnTo>
                <a:lnTo>
                  <a:pt x="652932" y="61633"/>
                </a:lnTo>
                <a:lnTo>
                  <a:pt x="648919" y="64566"/>
                </a:lnTo>
                <a:lnTo>
                  <a:pt x="638365" y="63296"/>
                </a:lnTo>
                <a:lnTo>
                  <a:pt x="638365" y="56946"/>
                </a:lnTo>
                <a:lnTo>
                  <a:pt x="642035" y="51866"/>
                </a:lnTo>
                <a:lnTo>
                  <a:pt x="646861" y="45516"/>
                </a:lnTo>
                <a:lnTo>
                  <a:pt x="653211" y="41706"/>
                </a:lnTo>
                <a:lnTo>
                  <a:pt x="661492" y="41706"/>
                </a:lnTo>
                <a:lnTo>
                  <a:pt x="661492" y="26085"/>
                </a:lnTo>
                <a:lnTo>
                  <a:pt x="651598" y="29006"/>
                </a:lnTo>
                <a:lnTo>
                  <a:pt x="639178" y="32816"/>
                </a:lnTo>
                <a:lnTo>
                  <a:pt x="629335" y="41706"/>
                </a:lnTo>
                <a:lnTo>
                  <a:pt x="619302" y="49326"/>
                </a:lnTo>
                <a:lnTo>
                  <a:pt x="606310" y="51866"/>
                </a:lnTo>
                <a:lnTo>
                  <a:pt x="598855" y="37896"/>
                </a:lnTo>
                <a:lnTo>
                  <a:pt x="587692" y="27736"/>
                </a:lnTo>
                <a:lnTo>
                  <a:pt x="573811" y="22656"/>
                </a:lnTo>
                <a:lnTo>
                  <a:pt x="558241" y="26466"/>
                </a:lnTo>
                <a:lnTo>
                  <a:pt x="582942" y="53136"/>
                </a:lnTo>
                <a:lnTo>
                  <a:pt x="615721" y="77266"/>
                </a:lnTo>
                <a:lnTo>
                  <a:pt x="636689" y="107746"/>
                </a:lnTo>
                <a:lnTo>
                  <a:pt x="625919" y="148386"/>
                </a:lnTo>
                <a:lnTo>
                  <a:pt x="621474" y="164896"/>
                </a:lnTo>
                <a:lnTo>
                  <a:pt x="618642" y="180136"/>
                </a:lnTo>
                <a:lnTo>
                  <a:pt x="613016" y="195376"/>
                </a:lnTo>
                <a:lnTo>
                  <a:pt x="604202" y="202361"/>
                </a:lnTo>
                <a:lnTo>
                  <a:pt x="604202" y="260146"/>
                </a:lnTo>
                <a:lnTo>
                  <a:pt x="602246" y="270306"/>
                </a:lnTo>
                <a:lnTo>
                  <a:pt x="598893" y="270306"/>
                </a:lnTo>
                <a:lnTo>
                  <a:pt x="588251" y="272846"/>
                </a:lnTo>
                <a:lnTo>
                  <a:pt x="576821" y="271576"/>
                </a:lnTo>
                <a:lnTo>
                  <a:pt x="566889" y="265226"/>
                </a:lnTo>
                <a:lnTo>
                  <a:pt x="560717" y="255066"/>
                </a:lnTo>
                <a:lnTo>
                  <a:pt x="565429" y="246176"/>
                </a:lnTo>
                <a:lnTo>
                  <a:pt x="574725" y="251256"/>
                </a:lnTo>
                <a:lnTo>
                  <a:pt x="581456" y="249986"/>
                </a:lnTo>
                <a:lnTo>
                  <a:pt x="587349" y="257606"/>
                </a:lnTo>
                <a:lnTo>
                  <a:pt x="597090" y="257606"/>
                </a:lnTo>
                <a:lnTo>
                  <a:pt x="604202" y="260146"/>
                </a:lnTo>
                <a:lnTo>
                  <a:pt x="604202" y="202361"/>
                </a:lnTo>
                <a:lnTo>
                  <a:pt x="600176" y="205536"/>
                </a:lnTo>
                <a:lnTo>
                  <a:pt x="569188" y="196646"/>
                </a:lnTo>
                <a:lnTo>
                  <a:pt x="567994" y="196253"/>
                </a:lnTo>
                <a:lnTo>
                  <a:pt x="567994" y="218236"/>
                </a:lnTo>
                <a:lnTo>
                  <a:pt x="567994" y="228396"/>
                </a:lnTo>
                <a:lnTo>
                  <a:pt x="554761" y="228396"/>
                </a:lnTo>
                <a:lnTo>
                  <a:pt x="537527" y="222046"/>
                </a:lnTo>
                <a:lnTo>
                  <a:pt x="517715" y="214426"/>
                </a:lnTo>
                <a:lnTo>
                  <a:pt x="501078" y="204266"/>
                </a:lnTo>
                <a:lnTo>
                  <a:pt x="493407" y="190296"/>
                </a:lnTo>
                <a:lnTo>
                  <a:pt x="530733" y="202996"/>
                </a:lnTo>
                <a:lnTo>
                  <a:pt x="549122" y="211886"/>
                </a:lnTo>
                <a:lnTo>
                  <a:pt x="567994" y="218236"/>
                </a:lnTo>
                <a:lnTo>
                  <a:pt x="567994" y="196253"/>
                </a:lnTo>
                <a:lnTo>
                  <a:pt x="550176" y="190296"/>
                </a:lnTo>
                <a:lnTo>
                  <a:pt x="508342" y="176326"/>
                </a:lnTo>
                <a:lnTo>
                  <a:pt x="477418" y="167436"/>
                </a:lnTo>
                <a:lnTo>
                  <a:pt x="478269" y="180136"/>
                </a:lnTo>
                <a:lnTo>
                  <a:pt x="474078" y="206806"/>
                </a:lnTo>
                <a:lnTo>
                  <a:pt x="473964" y="209346"/>
                </a:lnTo>
                <a:lnTo>
                  <a:pt x="474675" y="220776"/>
                </a:lnTo>
                <a:lnTo>
                  <a:pt x="503123" y="232206"/>
                </a:lnTo>
                <a:lnTo>
                  <a:pt x="525106" y="251256"/>
                </a:lnTo>
                <a:lnTo>
                  <a:pt x="545884" y="271576"/>
                </a:lnTo>
                <a:lnTo>
                  <a:pt x="570687" y="288086"/>
                </a:lnTo>
                <a:lnTo>
                  <a:pt x="575906" y="291896"/>
                </a:lnTo>
                <a:lnTo>
                  <a:pt x="579335" y="296976"/>
                </a:lnTo>
                <a:lnTo>
                  <a:pt x="580936" y="303326"/>
                </a:lnTo>
                <a:lnTo>
                  <a:pt x="580631" y="309676"/>
                </a:lnTo>
                <a:lnTo>
                  <a:pt x="560311" y="313486"/>
                </a:lnTo>
                <a:lnTo>
                  <a:pt x="539851" y="307136"/>
                </a:lnTo>
                <a:lnTo>
                  <a:pt x="500545" y="288086"/>
                </a:lnTo>
                <a:lnTo>
                  <a:pt x="494271" y="290626"/>
                </a:lnTo>
                <a:lnTo>
                  <a:pt x="497713" y="295706"/>
                </a:lnTo>
                <a:lnTo>
                  <a:pt x="496925" y="300786"/>
                </a:lnTo>
                <a:lnTo>
                  <a:pt x="521563" y="314756"/>
                </a:lnTo>
                <a:lnTo>
                  <a:pt x="551459" y="326186"/>
                </a:lnTo>
                <a:lnTo>
                  <a:pt x="572528" y="341426"/>
                </a:lnTo>
                <a:lnTo>
                  <a:pt x="570687" y="373176"/>
                </a:lnTo>
                <a:lnTo>
                  <a:pt x="558469" y="411276"/>
                </a:lnTo>
                <a:lnTo>
                  <a:pt x="546277" y="451916"/>
                </a:lnTo>
                <a:lnTo>
                  <a:pt x="524764" y="486206"/>
                </a:lnTo>
                <a:lnTo>
                  <a:pt x="484568" y="501446"/>
                </a:lnTo>
                <a:lnTo>
                  <a:pt x="483616" y="510336"/>
                </a:lnTo>
                <a:lnTo>
                  <a:pt x="488124" y="514146"/>
                </a:lnTo>
                <a:lnTo>
                  <a:pt x="494855" y="517956"/>
                </a:lnTo>
                <a:lnTo>
                  <a:pt x="500545" y="520496"/>
                </a:lnTo>
                <a:lnTo>
                  <a:pt x="545960" y="516686"/>
                </a:lnTo>
                <a:lnTo>
                  <a:pt x="590842" y="503986"/>
                </a:lnTo>
                <a:lnTo>
                  <a:pt x="633895" y="498906"/>
                </a:lnTo>
                <a:lnTo>
                  <a:pt x="673849" y="517956"/>
                </a:lnTo>
                <a:lnTo>
                  <a:pt x="687146" y="516686"/>
                </a:lnTo>
                <a:lnTo>
                  <a:pt x="700976" y="514146"/>
                </a:lnTo>
                <a:lnTo>
                  <a:pt x="714146" y="514146"/>
                </a:lnTo>
                <a:lnTo>
                  <a:pt x="725462" y="520496"/>
                </a:lnTo>
                <a:lnTo>
                  <a:pt x="877062" y="520496"/>
                </a:lnTo>
                <a:lnTo>
                  <a:pt x="879246" y="514146"/>
                </a:lnTo>
                <a:lnTo>
                  <a:pt x="884491" y="498906"/>
                </a:lnTo>
                <a:lnTo>
                  <a:pt x="888428" y="487476"/>
                </a:lnTo>
                <a:lnTo>
                  <a:pt x="890181" y="482396"/>
                </a:lnTo>
                <a:lnTo>
                  <a:pt x="891362" y="448106"/>
                </a:lnTo>
                <a:lnTo>
                  <a:pt x="887704" y="415086"/>
                </a:lnTo>
                <a:lnTo>
                  <a:pt x="886269" y="379526"/>
                </a:lnTo>
                <a:lnTo>
                  <a:pt x="881672" y="370636"/>
                </a:lnTo>
                <a:lnTo>
                  <a:pt x="866114" y="363016"/>
                </a:lnTo>
                <a:lnTo>
                  <a:pt x="851649" y="360476"/>
                </a:lnTo>
                <a:lnTo>
                  <a:pt x="844410" y="359206"/>
                </a:lnTo>
                <a:lnTo>
                  <a:pt x="821423" y="360476"/>
                </a:lnTo>
                <a:lnTo>
                  <a:pt x="817918" y="357936"/>
                </a:lnTo>
                <a:lnTo>
                  <a:pt x="816165" y="356666"/>
                </a:lnTo>
                <a:lnTo>
                  <a:pt x="819594" y="350316"/>
                </a:lnTo>
                <a:lnTo>
                  <a:pt x="818870" y="343966"/>
                </a:lnTo>
                <a:lnTo>
                  <a:pt x="825500" y="341426"/>
                </a:lnTo>
                <a:lnTo>
                  <a:pt x="842073" y="335076"/>
                </a:lnTo>
                <a:lnTo>
                  <a:pt x="872794" y="335076"/>
                </a:lnTo>
                <a:lnTo>
                  <a:pt x="888631" y="329996"/>
                </a:lnTo>
                <a:lnTo>
                  <a:pt x="896556" y="327456"/>
                </a:lnTo>
                <a:lnTo>
                  <a:pt x="898067" y="309676"/>
                </a:lnTo>
                <a:lnTo>
                  <a:pt x="898715" y="302056"/>
                </a:lnTo>
                <a:lnTo>
                  <a:pt x="898817" y="285546"/>
                </a:lnTo>
                <a:lnTo>
                  <a:pt x="889012" y="284276"/>
                </a:lnTo>
                <a:lnTo>
                  <a:pt x="870953" y="290626"/>
                </a:lnTo>
                <a:lnTo>
                  <a:pt x="853884" y="302056"/>
                </a:lnTo>
                <a:lnTo>
                  <a:pt x="837476" y="309676"/>
                </a:lnTo>
                <a:lnTo>
                  <a:pt x="821423" y="307136"/>
                </a:lnTo>
                <a:lnTo>
                  <a:pt x="829614" y="289356"/>
                </a:lnTo>
                <a:lnTo>
                  <a:pt x="830199" y="288086"/>
                </a:lnTo>
                <a:lnTo>
                  <a:pt x="833132" y="281736"/>
                </a:lnTo>
                <a:lnTo>
                  <a:pt x="845286" y="261416"/>
                </a:lnTo>
                <a:lnTo>
                  <a:pt x="847559" y="257606"/>
                </a:lnTo>
                <a:lnTo>
                  <a:pt x="852068" y="249986"/>
                </a:lnTo>
                <a:lnTo>
                  <a:pt x="854316" y="246176"/>
                </a:lnTo>
                <a:lnTo>
                  <a:pt x="861822" y="233476"/>
                </a:lnTo>
                <a:lnTo>
                  <a:pt x="862418" y="232206"/>
                </a:lnTo>
                <a:lnTo>
                  <a:pt x="865949" y="224586"/>
                </a:lnTo>
                <a:lnTo>
                  <a:pt x="873036" y="209346"/>
                </a:lnTo>
                <a:lnTo>
                  <a:pt x="889825" y="164896"/>
                </a:lnTo>
                <a:lnTo>
                  <a:pt x="905789" y="110286"/>
                </a:lnTo>
                <a:lnTo>
                  <a:pt x="912304" y="70916"/>
                </a:lnTo>
                <a:lnTo>
                  <a:pt x="915250" y="53136"/>
                </a:lnTo>
                <a:close/>
              </a:path>
              <a:path w="1697989" h="522604">
                <a:moveTo>
                  <a:pt x="1159103" y="1130"/>
                </a:moveTo>
                <a:lnTo>
                  <a:pt x="1027874" y="1130"/>
                </a:lnTo>
                <a:lnTo>
                  <a:pt x="1027874" y="157683"/>
                </a:lnTo>
                <a:lnTo>
                  <a:pt x="1019225" y="163080"/>
                </a:lnTo>
                <a:lnTo>
                  <a:pt x="1009650" y="167005"/>
                </a:lnTo>
                <a:lnTo>
                  <a:pt x="999782" y="169633"/>
                </a:lnTo>
                <a:lnTo>
                  <a:pt x="990244" y="171183"/>
                </a:lnTo>
                <a:lnTo>
                  <a:pt x="982865" y="146646"/>
                </a:lnTo>
                <a:lnTo>
                  <a:pt x="995045" y="145135"/>
                </a:lnTo>
                <a:lnTo>
                  <a:pt x="1008608" y="144475"/>
                </a:lnTo>
                <a:lnTo>
                  <a:pt x="1020546" y="147662"/>
                </a:lnTo>
                <a:lnTo>
                  <a:pt x="1027874" y="157683"/>
                </a:lnTo>
                <a:lnTo>
                  <a:pt x="1027874" y="1130"/>
                </a:lnTo>
                <a:lnTo>
                  <a:pt x="1011986" y="1130"/>
                </a:lnTo>
                <a:lnTo>
                  <a:pt x="1011986" y="119583"/>
                </a:lnTo>
                <a:lnTo>
                  <a:pt x="1011986" y="129057"/>
                </a:lnTo>
                <a:lnTo>
                  <a:pt x="985939" y="129057"/>
                </a:lnTo>
                <a:lnTo>
                  <a:pt x="985939" y="119583"/>
                </a:lnTo>
                <a:lnTo>
                  <a:pt x="1011986" y="119583"/>
                </a:lnTo>
                <a:lnTo>
                  <a:pt x="1011986" y="1130"/>
                </a:lnTo>
                <a:lnTo>
                  <a:pt x="988910" y="1130"/>
                </a:lnTo>
                <a:lnTo>
                  <a:pt x="984542" y="29730"/>
                </a:lnTo>
                <a:lnTo>
                  <a:pt x="975118" y="57670"/>
                </a:lnTo>
                <a:lnTo>
                  <a:pt x="965733" y="78879"/>
                </a:lnTo>
                <a:lnTo>
                  <a:pt x="961478" y="87299"/>
                </a:lnTo>
                <a:lnTo>
                  <a:pt x="972578" y="87464"/>
                </a:lnTo>
                <a:lnTo>
                  <a:pt x="983449" y="88468"/>
                </a:lnTo>
                <a:lnTo>
                  <a:pt x="993978" y="90665"/>
                </a:lnTo>
                <a:lnTo>
                  <a:pt x="1004112" y="94449"/>
                </a:lnTo>
                <a:lnTo>
                  <a:pt x="1004112" y="103974"/>
                </a:lnTo>
                <a:lnTo>
                  <a:pt x="993609" y="101688"/>
                </a:lnTo>
                <a:lnTo>
                  <a:pt x="983005" y="99961"/>
                </a:lnTo>
                <a:lnTo>
                  <a:pt x="972286" y="98717"/>
                </a:lnTo>
                <a:lnTo>
                  <a:pt x="961478" y="97878"/>
                </a:lnTo>
                <a:lnTo>
                  <a:pt x="961478" y="245135"/>
                </a:lnTo>
                <a:lnTo>
                  <a:pt x="980262" y="245135"/>
                </a:lnTo>
                <a:lnTo>
                  <a:pt x="981354" y="248615"/>
                </a:lnTo>
                <a:lnTo>
                  <a:pt x="984694" y="250494"/>
                </a:lnTo>
                <a:lnTo>
                  <a:pt x="983970" y="254749"/>
                </a:lnTo>
                <a:lnTo>
                  <a:pt x="980262" y="261797"/>
                </a:lnTo>
                <a:lnTo>
                  <a:pt x="961478" y="261797"/>
                </a:lnTo>
                <a:lnTo>
                  <a:pt x="961478" y="279704"/>
                </a:lnTo>
                <a:lnTo>
                  <a:pt x="967752" y="280022"/>
                </a:lnTo>
                <a:lnTo>
                  <a:pt x="974534" y="281762"/>
                </a:lnTo>
                <a:lnTo>
                  <a:pt x="980262" y="280111"/>
                </a:lnTo>
                <a:lnTo>
                  <a:pt x="980897" y="281762"/>
                </a:lnTo>
                <a:lnTo>
                  <a:pt x="981494" y="282498"/>
                </a:lnTo>
                <a:lnTo>
                  <a:pt x="987742" y="285178"/>
                </a:lnTo>
                <a:lnTo>
                  <a:pt x="993711" y="289026"/>
                </a:lnTo>
                <a:lnTo>
                  <a:pt x="1000074" y="291401"/>
                </a:lnTo>
                <a:lnTo>
                  <a:pt x="1007541" y="289687"/>
                </a:lnTo>
                <a:lnTo>
                  <a:pt x="1007541" y="299161"/>
                </a:lnTo>
                <a:lnTo>
                  <a:pt x="983970" y="299161"/>
                </a:lnTo>
                <a:lnTo>
                  <a:pt x="979157" y="298107"/>
                </a:lnTo>
                <a:lnTo>
                  <a:pt x="978395" y="297192"/>
                </a:lnTo>
                <a:lnTo>
                  <a:pt x="976185" y="294538"/>
                </a:lnTo>
                <a:lnTo>
                  <a:pt x="971562" y="296418"/>
                </a:lnTo>
                <a:lnTo>
                  <a:pt x="966520" y="297192"/>
                </a:lnTo>
                <a:lnTo>
                  <a:pt x="961478" y="296468"/>
                </a:lnTo>
                <a:lnTo>
                  <a:pt x="961478" y="310019"/>
                </a:lnTo>
                <a:lnTo>
                  <a:pt x="973378" y="307809"/>
                </a:lnTo>
                <a:lnTo>
                  <a:pt x="986091" y="308394"/>
                </a:lnTo>
                <a:lnTo>
                  <a:pt x="998702" y="310159"/>
                </a:lnTo>
                <a:lnTo>
                  <a:pt x="1010297" y="311429"/>
                </a:lnTo>
                <a:lnTo>
                  <a:pt x="1011948" y="315010"/>
                </a:lnTo>
                <a:lnTo>
                  <a:pt x="1015238" y="316788"/>
                </a:lnTo>
                <a:lnTo>
                  <a:pt x="1014145" y="321144"/>
                </a:lnTo>
                <a:lnTo>
                  <a:pt x="1010297" y="328053"/>
                </a:lnTo>
                <a:lnTo>
                  <a:pt x="1003795" y="326542"/>
                </a:lnTo>
                <a:lnTo>
                  <a:pt x="1003795" y="371690"/>
                </a:lnTo>
                <a:lnTo>
                  <a:pt x="1003795" y="381215"/>
                </a:lnTo>
                <a:lnTo>
                  <a:pt x="969860" y="381215"/>
                </a:lnTo>
                <a:lnTo>
                  <a:pt x="969860" y="371690"/>
                </a:lnTo>
                <a:lnTo>
                  <a:pt x="1003795" y="371690"/>
                </a:lnTo>
                <a:lnTo>
                  <a:pt x="1003795" y="326542"/>
                </a:lnTo>
                <a:lnTo>
                  <a:pt x="998550" y="325323"/>
                </a:lnTo>
                <a:lnTo>
                  <a:pt x="986104" y="324523"/>
                </a:lnTo>
                <a:lnTo>
                  <a:pt x="973556" y="324446"/>
                </a:lnTo>
                <a:lnTo>
                  <a:pt x="961478" y="323888"/>
                </a:lnTo>
                <a:lnTo>
                  <a:pt x="961478" y="437857"/>
                </a:lnTo>
                <a:lnTo>
                  <a:pt x="966838" y="438861"/>
                </a:lnTo>
                <a:lnTo>
                  <a:pt x="972197" y="440372"/>
                </a:lnTo>
                <a:lnTo>
                  <a:pt x="976414" y="441375"/>
                </a:lnTo>
                <a:lnTo>
                  <a:pt x="977963" y="445731"/>
                </a:lnTo>
                <a:lnTo>
                  <a:pt x="982497" y="448335"/>
                </a:lnTo>
                <a:lnTo>
                  <a:pt x="982497" y="453517"/>
                </a:lnTo>
                <a:lnTo>
                  <a:pt x="976680" y="456996"/>
                </a:lnTo>
                <a:lnTo>
                  <a:pt x="969086" y="457822"/>
                </a:lnTo>
                <a:lnTo>
                  <a:pt x="961478" y="456311"/>
                </a:lnTo>
                <a:lnTo>
                  <a:pt x="961478" y="520001"/>
                </a:lnTo>
                <a:lnTo>
                  <a:pt x="1159103" y="520001"/>
                </a:lnTo>
                <a:lnTo>
                  <a:pt x="1159103" y="504405"/>
                </a:lnTo>
                <a:lnTo>
                  <a:pt x="1159103" y="502932"/>
                </a:lnTo>
                <a:lnTo>
                  <a:pt x="1159103" y="472795"/>
                </a:lnTo>
                <a:lnTo>
                  <a:pt x="1159103" y="457822"/>
                </a:lnTo>
                <a:lnTo>
                  <a:pt x="1159103" y="457631"/>
                </a:lnTo>
                <a:lnTo>
                  <a:pt x="1159103" y="456311"/>
                </a:lnTo>
                <a:lnTo>
                  <a:pt x="1151699" y="457263"/>
                </a:lnTo>
                <a:lnTo>
                  <a:pt x="1142377" y="457631"/>
                </a:lnTo>
                <a:lnTo>
                  <a:pt x="1133373" y="457073"/>
                </a:lnTo>
                <a:lnTo>
                  <a:pt x="1126959" y="455256"/>
                </a:lnTo>
                <a:lnTo>
                  <a:pt x="1127213" y="454482"/>
                </a:lnTo>
                <a:lnTo>
                  <a:pt x="1130122" y="445947"/>
                </a:lnTo>
                <a:lnTo>
                  <a:pt x="1137500" y="430530"/>
                </a:lnTo>
                <a:lnTo>
                  <a:pt x="1145882" y="415912"/>
                </a:lnTo>
                <a:lnTo>
                  <a:pt x="1152105" y="409016"/>
                </a:lnTo>
                <a:lnTo>
                  <a:pt x="1153045" y="397484"/>
                </a:lnTo>
                <a:lnTo>
                  <a:pt x="1154379" y="381215"/>
                </a:lnTo>
                <a:lnTo>
                  <a:pt x="1155166" y="371690"/>
                </a:lnTo>
                <a:lnTo>
                  <a:pt x="1155915" y="362559"/>
                </a:lnTo>
                <a:lnTo>
                  <a:pt x="1155966" y="361988"/>
                </a:lnTo>
                <a:lnTo>
                  <a:pt x="1158151" y="335330"/>
                </a:lnTo>
                <a:lnTo>
                  <a:pt x="1158760" y="328053"/>
                </a:lnTo>
                <a:lnTo>
                  <a:pt x="1159103" y="323888"/>
                </a:lnTo>
                <a:lnTo>
                  <a:pt x="1147038" y="324446"/>
                </a:lnTo>
                <a:lnTo>
                  <a:pt x="1134529" y="324523"/>
                </a:lnTo>
                <a:lnTo>
                  <a:pt x="1122121" y="325323"/>
                </a:lnTo>
                <a:lnTo>
                  <a:pt x="1118260" y="326224"/>
                </a:lnTo>
                <a:lnTo>
                  <a:pt x="1118260" y="489877"/>
                </a:lnTo>
                <a:lnTo>
                  <a:pt x="1107859" y="502475"/>
                </a:lnTo>
                <a:lnTo>
                  <a:pt x="1095298" y="502932"/>
                </a:lnTo>
                <a:lnTo>
                  <a:pt x="1082128" y="496862"/>
                </a:lnTo>
                <a:lnTo>
                  <a:pt x="1069911" y="489877"/>
                </a:lnTo>
                <a:lnTo>
                  <a:pt x="1061034" y="492201"/>
                </a:lnTo>
                <a:lnTo>
                  <a:pt x="1052690" y="500278"/>
                </a:lnTo>
                <a:lnTo>
                  <a:pt x="1044486" y="504405"/>
                </a:lnTo>
                <a:lnTo>
                  <a:pt x="1036027" y="494868"/>
                </a:lnTo>
                <a:lnTo>
                  <a:pt x="1035481" y="488543"/>
                </a:lnTo>
                <a:lnTo>
                  <a:pt x="1038821" y="486067"/>
                </a:lnTo>
                <a:lnTo>
                  <a:pt x="1039964" y="481076"/>
                </a:lnTo>
                <a:lnTo>
                  <a:pt x="1060437" y="472795"/>
                </a:lnTo>
                <a:lnTo>
                  <a:pt x="1080719" y="473773"/>
                </a:lnTo>
                <a:lnTo>
                  <a:pt x="1100201" y="480606"/>
                </a:lnTo>
                <a:lnTo>
                  <a:pt x="1118260" y="489877"/>
                </a:lnTo>
                <a:lnTo>
                  <a:pt x="1118260" y="326224"/>
                </a:lnTo>
                <a:lnTo>
                  <a:pt x="1110386" y="328053"/>
                </a:lnTo>
                <a:lnTo>
                  <a:pt x="1106538" y="321144"/>
                </a:lnTo>
                <a:lnTo>
                  <a:pt x="1105535" y="316788"/>
                </a:lnTo>
                <a:lnTo>
                  <a:pt x="1108824" y="315010"/>
                </a:lnTo>
                <a:lnTo>
                  <a:pt x="1110386" y="311429"/>
                </a:lnTo>
                <a:lnTo>
                  <a:pt x="1122019" y="310159"/>
                </a:lnTo>
                <a:lnTo>
                  <a:pt x="1134630" y="308394"/>
                </a:lnTo>
                <a:lnTo>
                  <a:pt x="1147305" y="307809"/>
                </a:lnTo>
                <a:lnTo>
                  <a:pt x="1159103" y="310019"/>
                </a:lnTo>
                <a:lnTo>
                  <a:pt x="1159103" y="307809"/>
                </a:lnTo>
                <a:lnTo>
                  <a:pt x="1159103" y="299161"/>
                </a:lnTo>
                <a:lnTo>
                  <a:pt x="1159103" y="297472"/>
                </a:lnTo>
                <a:lnTo>
                  <a:pt x="1159103" y="296468"/>
                </a:lnTo>
                <a:lnTo>
                  <a:pt x="1150950" y="297472"/>
                </a:lnTo>
                <a:lnTo>
                  <a:pt x="1142390" y="295313"/>
                </a:lnTo>
                <a:lnTo>
                  <a:pt x="1136573" y="289687"/>
                </a:lnTo>
                <a:lnTo>
                  <a:pt x="1135976" y="285242"/>
                </a:lnTo>
                <a:lnTo>
                  <a:pt x="1139329" y="283552"/>
                </a:lnTo>
                <a:lnTo>
                  <a:pt x="1140472" y="280111"/>
                </a:lnTo>
                <a:lnTo>
                  <a:pt x="1146149" y="281762"/>
                </a:lnTo>
                <a:lnTo>
                  <a:pt x="1152525" y="280111"/>
                </a:lnTo>
                <a:lnTo>
                  <a:pt x="1152880" y="280022"/>
                </a:lnTo>
                <a:lnTo>
                  <a:pt x="1159103" y="279704"/>
                </a:lnTo>
                <a:lnTo>
                  <a:pt x="1159103" y="265734"/>
                </a:lnTo>
                <a:lnTo>
                  <a:pt x="1159103" y="261797"/>
                </a:lnTo>
                <a:lnTo>
                  <a:pt x="1140472" y="261797"/>
                </a:lnTo>
                <a:lnTo>
                  <a:pt x="1136573" y="254749"/>
                </a:lnTo>
                <a:lnTo>
                  <a:pt x="1135976" y="250494"/>
                </a:lnTo>
                <a:lnTo>
                  <a:pt x="1139329" y="248615"/>
                </a:lnTo>
                <a:lnTo>
                  <a:pt x="1139685" y="247510"/>
                </a:lnTo>
                <a:lnTo>
                  <a:pt x="1140472" y="245135"/>
                </a:lnTo>
                <a:lnTo>
                  <a:pt x="1159103" y="245135"/>
                </a:lnTo>
                <a:lnTo>
                  <a:pt x="1159103" y="218033"/>
                </a:lnTo>
                <a:lnTo>
                  <a:pt x="1159103" y="97878"/>
                </a:lnTo>
                <a:lnTo>
                  <a:pt x="1148334" y="98717"/>
                </a:lnTo>
                <a:lnTo>
                  <a:pt x="1146238" y="98971"/>
                </a:lnTo>
                <a:lnTo>
                  <a:pt x="1146238" y="139598"/>
                </a:lnTo>
                <a:lnTo>
                  <a:pt x="1146238" y="168986"/>
                </a:lnTo>
                <a:lnTo>
                  <a:pt x="1135583" y="168859"/>
                </a:lnTo>
                <a:lnTo>
                  <a:pt x="1124546" y="169468"/>
                </a:lnTo>
                <a:lnTo>
                  <a:pt x="1113828" y="168656"/>
                </a:lnTo>
                <a:lnTo>
                  <a:pt x="1104163" y="164274"/>
                </a:lnTo>
                <a:lnTo>
                  <a:pt x="1111300" y="152069"/>
                </a:lnTo>
                <a:lnTo>
                  <a:pt x="1115212" y="149796"/>
                </a:lnTo>
                <a:lnTo>
                  <a:pt x="1122299" y="145681"/>
                </a:lnTo>
                <a:lnTo>
                  <a:pt x="1134732" y="142417"/>
                </a:lnTo>
                <a:lnTo>
                  <a:pt x="1146238" y="139598"/>
                </a:lnTo>
                <a:lnTo>
                  <a:pt x="1146238" y="98971"/>
                </a:lnTo>
                <a:lnTo>
                  <a:pt x="1137602" y="99961"/>
                </a:lnTo>
                <a:lnTo>
                  <a:pt x="1126985" y="101688"/>
                </a:lnTo>
                <a:lnTo>
                  <a:pt x="1116571" y="103974"/>
                </a:lnTo>
                <a:lnTo>
                  <a:pt x="1116571" y="102044"/>
                </a:lnTo>
                <a:lnTo>
                  <a:pt x="1116571" y="94449"/>
                </a:lnTo>
                <a:lnTo>
                  <a:pt x="1126680" y="90665"/>
                </a:lnTo>
                <a:lnTo>
                  <a:pt x="1137234" y="88468"/>
                </a:lnTo>
                <a:lnTo>
                  <a:pt x="1148080" y="87464"/>
                </a:lnTo>
                <a:lnTo>
                  <a:pt x="1159103" y="87299"/>
                </a:lnTo>
                <a:lnTo>
                  <a:pt x="1159103" y="76022"/>
                </a:lnTo>
                <a:lnTo>
                  <a:pt x="1159103" y="58318"/>
                </a:lnTo>
                <a:lnTo>
                  <a:pt x="1132814" y="56565"/>
                </a:lnTo>
                <a:lnTo>
                  <a:pt x="1090422" y="52895"/>
                </a:lnTo>
                <a:lnTo>
                  <a:pt x="1090422" y="247510"/>
                </a:lnTo>
                <a:lnTo>
                  <a:pt x="1090422" y="265734"/>
                </a:lnTo>
                <a:lnTo>
                  <a:pt x="1088504" y="265734"/>
                </a:lnTo>
                <a:lnTo>
                  <a:pt x="1088504" y="399211"/>
                </a:lnTo>
                <a:lnTo>
                  <a:pt x="1088504" y="422198"/>
                </a:lnTo>
                <a:lnTo>
                  <a:pt x="1065885" y="433260"/>
                </a:lnTo>
                <a:lnTo>
                  <a:pt x="1043432" y="446239"/>
                </a:lnTo>
                <a:lnTo>
                  <a:pt x="1020432" y="454482"/>
                </a:lnTo>
                <a:lnTo>
                  <a:pt x="996238" y="451358"/>
                </a:lnTo>
                <a:lnTo>
                  <a:pt x="996238" y="430530"/>
                </a:lnTo>
                <a:lnTo>
                  <a:pt x="1006551" y="429399"/>
                </a:lnTo>
                <a:lnTo>
                  <a:pt x="1017079" y="430809"/>
                </a:lnTo>
                <a:lnTo>
                  <a:pt x="1021994" y="429399"/>
                </a:lnTo>
                <a:lnTo>
                  <a:pt x="1027201" y="427913"/>
                </a:lnTo>
                <a:lnTo>
                  <a:pt x="1036345" y="413867"/>
                </a:lnTo>
                <a:lnTo>
                  <a:pt x="1049566" y="411048"/>
                </a:lnTo>
                <a:lnTo>
                  <a:pt x="1062215" y="403504"/>
                </a:lnTo>
                <a:lnTo>
                  <a:pt x="1074966" y="397484"/>
                </a:lnTo>
                <a:lnTo>
                  <a:pt x="1088504" y="399211"/>
                </a:lnTo>
                <a:lnTo>
                  <a:pt x="1088504" y="265734"/>
                </a:lnTo>
                <a:lnTo>
                  <a:pt x="1080757" y="265734"/>
                </a:lnTo>
                <a:lnTo>
                  <a:pt x="1080757" y="335330"/>
                </a:lnTo>
                <a:lnTo>
                  <a:pt x="1080757" y="361988"/>
                </a:lnTo>
                <a:lnTo>
                  <a:pt x="1073924" y="361937"/>
                </a:lnTo>
                <a:lnTo>
                  <a:pt x="1066787" y="362559"/>
                </a:lnTo>
                <a:lnTo>
                  <a:pt x="1060043" y="361772"/>
                </a:lnTo>
                <a:lnTo>
                  <a:pt x="1054430" y="357543"/>
                </a:lnTo>
                <a:lnTo>
                  <a:pt x="1058062" y="345808"/>
                </a:lnTo>
                <a:lnTo>
                  <a:pt x="1065034" y="339839"/>
                </a:lnTo>
                <a:lnTo>
                  <a:pt x="1073277" y="337172"/>
                </a:lnTo>
                <a:lnTo>
                  <a:pt x="1080757" y="335330"/>
                </a:lnTo>
                <a:lnTo>
                  <a:pt x="1080757" y="265734"/>
                </a:lnTo>
                <a:lnTo>
                  <a:pt x="1040879" y="265734"/>
                </a:lnTo>
                <a:lnTo>
                  <a:pt x="1040879" y="247510"/>
                </a:lnTo>
                <a:lnTo>
                  <a:pt x="1090422" y="247510"/>
                </a:lnTo>
                <a:lnTo>
                  <a:pt x="1090422" y="52895"/>
                </a:lnTo>
                <a:lnTo>
                  <a:pt x="1080096" y="51993"/>
                </a:lnTo>
                <a:lnTo>
                  <a:pt x="1080096" y="136994"/>
                </a:lnTo>
                <a:lnTo>
                  <a:pt x="1078064" y="148475"/>
                </a:lnTo>
                <a:lnTo>
                  <a:pt x="1071740" y="149796"/>
                </a:lnTo>
                <a:lnTo>
                  <a:pt x="1065898" y="144754"/>
                </a:lnTo>
                <a:lnTo>
                  <a:pt x="1065669" y="144475"/>
                </a:lnTo>
                <a:lnTo>
                  <a:pt x="1060157" y="137744"/>
                </a:lnTo>
                <a:lnTo>
                  <a:pt x="1054163" y="133184"/>
                </a:lnTo>
                <a:lnTo>
                  <a:pt x="1058113" y="129057"/>
                </a:lnTo>
                <a:lnTo>
                  <a:pt x="1063688" y="123240"/>
                </a:lnTo>
                <a:lnTo>
                  <a:pt x="1070013" y="126619"/>
                </a:lnTo>
                <a:lnTo>
                  <a:pt x="1076452" y="130467"/>
                </a:lnTo>
                <a:lnTo>
                  <a:pt x="1080096" y="136994"/>
                </a:lnTo>
                <a:lnTo>
                  <a:pt x="1080096" y="51993"/>
                </a:lnTo>
                <a:lnTo>
                  <a:pt x="1062443" y="50469"/>
                </a:lnTo>
                <a:lnTo>
                  <a:pt x="1062443" y="85877"/>
                </a:lnTo>
                <a:lnTo>
                  <a:pt x="1048029" y="102044"/>
                </a:lnTo>
                <a:lnTo>
                  <a:pt x="1043152" y="99237"/>
                </a:lnTo>
                <a:lnTo>
                  <a:pt x="1037805" y="92544"/>
                </a:lnTo>
                <a:lnTo>
                  <a:pt x="1033221" y="84543"/>
                </a:lnTo>
                <a:lnTo>
                  <a:pt x="1032040" y="81483"/>
                </a:lnTo>
                <a:lnTo>
                  <a:pt x="1032040" y="213766"/>
                </a:lnTo>
                <a:lnTo>
                  <a:pt x="1018489" y="216674"/>
                </a:lnTo>
                <a:lnTo>
                  <a:pt x="1004214" y="218033"/>
                </a:lnTo>
                <a:lnTo>
                  <a:pt x="990219" y="216649"/>
                </a:lnTo>
                <a:lnTo>
                  <a:pt x="977557" y="211302"/>
                </a:lnTo>
                <a:lnTo>
                  <a:pt x="985266" y="202742"/>
                </a:lnTo>
                <a:lnTo>
                  <a:pt x="995540" y="200837"/>
                </a:lnTo>
                <a:lnTo>
                  <a:pt x="1006817" y="201726"/>
                </a:lnTo>
                <a:lnTo>
                  <a:pt x="1017524" y="201549"/>
                </a:lnTo>
                <a:lnTo>
                  <a:pt x="1021626" y="204228"/>
                </a:lnTo>
                <a:lnTo>
                  <a:pt x="1026274" y="205079"/>
                </a:lnTo>
                <a:lnTo>
                  <a:pt x="1030173" y="207213"/>
                </a:lnTo>
                <a:lnTo>
                  <a:pt x="1032040" y="213766"/>
                </a:lnTo>
                <a:lnTo>
                  <a:pt x="1032040" y="81483"/>
                </a:lnTo>
                <a:lnTo>
                  <a:pt x="1030630" y="77825"/>
                </a:lnTo>
                <a:lnTo>
                  <a:pt x="1037170" y="76022"/>
                </a:lnTo>
                <a:lnTo>
                  <a:pt x="1047356" y="77609"/>
                </a:lnTo>
                <a:lnTo>
                  <a:pt x="1057135" y="81318"/>
                </a:lnTo>
                <a:lnTo>
                  <a:pt x="1062443" y="85877"/>
                </a:lnTo>
                <a:lnTo>
                  <a:pt x="1062443" y="50469"/>
                </a:lnTo>
                <a:lnTo>
                  <a:pt x="1055992" y="49898"/>
                </a:lnTo>
                <a:lnTo>
                  <a:pt x="1049172" y="47345"/>
                </a:lnTo>
                <a:lnTo>
                  <a:pt x="1041895" y="45402"/>
                </a:lnTo>
                <a:lnTo>
                  <a:pt x="1035113" y="42659"/>
                </a:lnTo>
                <a:lnTo>
                  <a:pt x="1029804" y="37668"/>
                </a:lnTo>
                <a:lnTo>
                  <a:pt x="1032040" y="31623"/>
                </a:lnTo>
                <a:lnTo>
                  <a:pt x="1036027" y="30708"/>
                </a:lnTo>
                <a:lnTo>
                  <a:pt x="1039964" y="30708"/>
                </a:lnTo>
                <a:lnTo>
                  <a:pt x="1069009" y="36944"/>
                </a:lnTo>
                <a:lnTo>
                  <a:pt x="1098638" y="41529"/>
                </a:lnTo>
                <a:lnTo>
                  <a:pt x="1128712" y="44627"/>
                </a:lnTo>
                <a:lnTo>
                  <a:pt x="1159103" y="46456"/>
                </a:lnTo>
                <a:lnTo>
                  <a:pt x="1159103" y="30708"/>
                </a:lnTo>
                <a:lnTo>
                  <a:pt x="1159103" y="1130"/>
                </a:lnTo>
                <a:close/>
              </a:path>
              <a:path w="1697989" h="522604">
                <a:moveTo>
                  <a:pt x="1697812" y="277380"/>
                </a:moveTo>
                <a:lnTo>
                  <a:pt x="1696745" y="271754"/>
                </a:lnTo>
                <a:lnTo>
                  <a:pt x="1694586" y="260337"/>
                </a:lnTo>
                <a:lnTo>
                  <a:pt x="1691474" y="243903"/>
                </a:lnTo>
                <a:lnTo>
                  <a:pt x="1691436" y="239052"/>
                </a:lnTo>
                <a:lnTo>
                  <a:pt x="1691195" y="210121"/>
                </a:lnTo>
                <a:lnTo>
                  <a:pt x="1691322" y="191947"/>
                </a:lnTo>
                <a:lnTo>
                  <a:pt x="1691678" y="180581"/>
                </a:lnTo>
                <a:lnTo>
                  <a:pt x="1692605" y="150596"/>
                </a:lnTo>
                <a:lnTo>
                  <a:pt x="1692656" y="145376"/>
                </a:lnTo>
                <a:lnTo>
                  <a:pt x="1692452" y="124510"/>
                </a:lnTo>
                <a:lnTo>
                  <a:pt x="1692414" y="121056"/>
                </a:lnTo>
                <a:lnTo>
                  <a:pt x="1692414" y="120700"/>
                </a:lnTo>
                <a:lnTo>
                  <a:pt x="1689074" y="75768"/>
                </a:lnTo>
                <a:lnTo>
                  <a:pt x="1668856" y="17462"/>
                </a:lnTo>
                <a:lnTo>
                  <a:pt x="1658734" y="11772"/>
                </a:lnTo>
                <a:lnTo>
                  <a:pt x="1658734" y="215684"/>
                </a:lnTo>
                <a:lnTo>
                  <a:pt x="1658734" y="215811"/>
                </a:lnTo>
                <a:lnTo>
                  <a:pt x="1655356" y="230111"/>
                </a:lnTo>
                <a:lnTo>
                  <a:pt x="1638655" y="239052"/>
                </a:lnTo>
                <a:lnTo>
                  <a:pt x="1629587" y="237998"/>
                </a:lnTo>
                <a:lnTo>
                  <a:pt x="1624736" y="236842"/>
                </a:lnTo>
                <a:lnTo>
                  <a:pt x="1624736" y="413550"/>
                </a:lnTo>
                <a:lnTo>
                  <a:pt x="1615706" y="419620"/>
                </a:lnTo>
                <a:lnTo>
                  <a:pt x="1602016" y="422071"/>
                </a:lnTo>
                <a:lnTo>
                  <a:pt x="1588122" y="424014"/>
                </a:lnTo>
                <a:lnTo>
                  <a:pt x="1578483" y="428574"/>
                </a:lnTo>
                <a:lnTo>
                  <a:pt x="1572437" y="443344"/>
                </a:lnTo>
                <a:lnTo>
                  <a:pt x="1567522" y="462178"/>
                </a:lnTo>
                <a:lnTo>
                  <a:pt x="1559788" y="473608"/>
                </a:lnTo>
                <a:lnTo>
                  <a:pt x="1545297" y="466166"/>
                </a:lnTo>
                <a:lnTo>
                  <a:pt x="1535353" y="415899"/>
                </a:lnTo>
                <a:lnTo>
                  <a:pt x="1540611" y="370598"/>
                </a:lnTo>
                <a:lnTo>
                  <a:pt x="1552155" y="326783"/>
                </a:lnTo>
                <a:lnTo>
                  <a:pt x="1561084" y="281038"/>
                </a:lnTo>
                <a:lnTo>
                  <a:pt x="1573199" y="270040"/>
                </a:lnTo>
                <a:lnTo>
                  <a:pt x="1585061" y="263144"/>
                </a:lnTo>
                <a:lnTo>
                  <a:pt x="1595818" y="260337"/>
                </a:lnTo>
                <a:lnTo>
                  <a:pt x="1604581" y="261632"/>
                </a:lnTo>
                <a:lnTo>
                  <a:pt x="1608124" y="266941"/>
                </a:lnTo>
                <a:lnTo>
                  <a:pt x="1613700" y="278155"/>
                </a:lnTo>
                <a:lnTo>
                  <a:pt x="1619224" y="289344"/>
                </a:lnTo>
                <a:lnTo>
                  <a:pt x="1622628" y="294640"/>
                </a:lnTo>
                <a:lnTo>
                  <a:pt x="1620634" y="321500"/>
                </a:lnTo>
                <a:lnTo>
                  <a:pt x="1615198" y="343242"/>
                </a:lnTo>
                <a:lnTo>
                  <a:pt x="1613992" y="370408"/>
                </a:lnTo>
                <a:lnTo>
                  <a:pt x="1624736" y="413550"/>
                </a:lnTo>
                <a:lnTo>
                  <a:pt x="1624736" y="236842"/>
                </a:lnTo>
                <a:lnTo>
                  <a:pt x="1618983" y="235470"/>
                </a:lnTo>
                <a:lnTo>
                  <a:pt x="1615795" y="233743"/>
                </a:lnTo>
                <a:lnTo>
                  <a:pt x="1609852" y="230505"/>
                </a:lnTo>
                <a:lnTo>
                  <a:pt x="1608429" y="227926"/>
                </a:lnTo>
                <a:lnTo>
                  <a:pt x="1605229" y="222110"/>
                </a:lnTo>
                <a:lnTo>
                  <a:pt x="1604314" y="210121"/>
                </a:lnTo>
                <a:lnTo>
                  <a:pt x="1607045" y="199021"/>
                </a:lnTo>
                <a:lnTo>
                  <a:pt x="1616519" y="191947"/>
                </a:lnTo>
                <a:lnTo>
                  <a:pt x="1635861" y="191985"/>
                </a:lnTo>
                <a:lnTo>
                  <a:pt x="1651393" y="201231"/>
                </a:lnTo>
                <a:lnTo>
                  <a:pt x="1658734" y="215684"/>
                </a:lnTo>
                <a:lnTo>
                  <a:pt x="1658734" y="11772"/>
                </a:lnTo>
                <a:lnTo>
                  <a:pt x="1638007" y="88"/>
                </a:lnTo>
                <a:lnTo>
                  <a:pt x="1630781" y="0"/>
                </a:lnTo>
                <a:lnTo>
                  <a:pt x="1624037" y="1727"/>
                </a:lnTo>
                <a:lnTo>
                  <a:pt x="1617687" y="4978"/>
                </a:lnTo>
                <a:lnTo>
                  <a:pt x="1611642" y="9423"/>
                </a:lnTo>
                <a:lnTo>
                  <a:pt x="1622806" y="19011"/>
                </a:lnTo>
                <a:lnTo>
                  <a:pt x="1632013" y="30378"/>
                </a:lnTo>
                <a:lnTo>
                  <a:pt x="1638731" y="43230"/>
                </a:lnTo>
                <a:lnTo>
                  <a:pt x="1642452" y="57277"/>
                </a:lnTo>
                <a:lnTo>
                  <a:pt x="1622666" y="75768"/>
                </a:lnTo>
                <a:lnTo>
                  <a:pt x="1597761" y="71691"/>
                </a:lnTo>
                <a:lnTo>
                  <a:pt x="1571193" y="61734"/>
                </a:lnTo>
                <a:lnTo>
                  <a:pt x="1563535" y="62001"/>
                </a:lnTo>
                <a:lnTo>
                  <a:pt x="1563535" y="207759"/>
                </a:lnTo>
                <a:lnTo>
                  <a:pt x="1562277" y="219049"/>
                </a:lnTo>
                <a:lnTo>
                  <a:pt x="1559648" y="225171"/>
                </a:lnTo>
                <a:lnTo>
                  <a:pt x="1554137" y="227609"/>
                </a:lnTo>
                <a:lnTo>
                  <a:pt x="1547126" y="227926"/>
                </a:lnTo>
                <a:lnTo>
                  <a:pt x="1540027" y="227698"/>
                </a:lnTo>
                <a:lnTo>
                  <a:pt x="1514995" y="196291"/>
                </a:lnTo>
                <a:lnTo>
                  <a:pt x="1514983" y="195872"/>
                </a:lnTo>
                <a:lnTo>
                  <a:pt x="1521129" y="190246"/>
                </a:lnTo>
                <a:lnTo>
                  <a:pt x="1561236" y="196202"/>
                </a:lnTo>
                <a:lnTo>
                  <a:pt x="1563535" y="207759"/>
                </a:lnTo>
                <a:lnTo>
                  <a:pt x="1563535" y="62001"/>
                </a:lnTo>
                <a:lnTo>
                  <a:pt x="1546440" y="62585"/>
                </a:lnTo>
                <a:lnTo>
                  <a:pt x="1546440" y="100863"/>
                </a:lnTo>
                <a:lnTo>
                  <a:pt x="1537512" y="108991"/>
                </a:lnTo>
                <a:lnTo>
                  <a:pt x="1528800" y="116319"/>
                </a:lnTo>
                <a:lnTo>
                  <a:pt x="1519123" y="120700"/>
                </a:lnTo>
                <a:lnTo>
                  <a:pt x="1507337" y="120002"/>
                </a:lnTo>
                <a:lnTo>
                  <a:pt x="1498968" y="111328"/>
                </a:lnTo>
                <a:lnTo>
                  <a:pt x="1491449" y="102831"/>
                </a:lnTo>
                <a:lnTo>
                  <a:pt x="1486954" y="93370"/>
                </a:lnTo>
                <a:lnTo>
                  <a:pt x="1487639" y="81813"/>
                </a:lnTo>
                <a:lnTo>
                  <a:pt x="1498028" y="69888"/>
                </a:lnTo>
                <a:lnTo>
                  <a:pt x="1511515" y="64998"/>
                </a:lnTo>
                <a:lnTo>
                  <a:pt x="1525981" y="62382"/>
                </a:lnTo>
                <a:lnTo>
                  <a:pt x="1539290" y="57277"/>
                </a:lnTo>
                <a:lnTo>
                  <a:pt x="1538884" y="56730"/>
                </a:lnTo>
                <a:lnTo>
                  <a:pt x="1538782" y="56527"/>
                </a:lnTo>
                <a:lnTo>
                  <a:pt x="1538605" y="56172"/>
                </a:lnTo>
                <a:lnTo>
                  <a:pt x="1538287" y="55626"/>
                </a:lnTo>
                <a:lnTo>
                  <a:pt x="1520520" y="43929"/>
                </a:lnTo>
                <a:lnTo>
                  <a:pt x="1516875" y="38849"/>
                </a:lnTo>
                <a:lnTo>
                  <a:pt x="1507248" y="25438"/>
                </a:lnTo>
                <a:lnTo>
                  <a:pt x="1502918" y="21132"/>
                </a:lnTo>
                <a:lnTo>
                  <a:pt x="1490040" y="8343"/>
                </a:lnTo>
                <a:lnTo>
                  <a:pt x="1478940" y="5524"/>
                </a:lnTo>
                <a:lnTo>
                  <a:pt x="1478940" y="168490"/>
                </a:lnTo>
                <a:lnTo>
                  <a:pt x="1473542" y="179730"/>
                </a:lnTo>
                <a:lnTo>
                  <a:pt x="1463560" y="189611"/>
                </a:lnTo>
                <a:lnTo>
                  <a:pt x="1449946" y="195884"/>
                </a:lnTo>
                <a:lnTo>
                  <a:pt x="1433664" y="196291"/>
                </a:lnTo>
                <a:lnTo>
                  <a:pt x="1427492" y="188429"/>
                </a:lnTo>
                <a:lnTo>
                  <a:pt x="1425092" y="178777"/>
                </a:lnTo>
                <a:lnTo>
                  <a:pt x="1424419" y="169456"/>
                </a:lnTo>
                <a:lnTo>
                  <a:pt x="1424355" y="168478"/>
                </a:lnTo>
                <a:lnTo>
                  <a:pt x="1423225" y="158699"/>
                </a:lnTo>
                <a:lnTo>
                  <a:pt x="1428940" y="152615"/>
                </a:lnTo>
                <a:lnTo>
                  <a:pt x="1439710" y="147929"/>
                </a:lnTo>
                <a:lnTo>
                  <a:pt x="1451991" y="145376"/>
                </a:lnTo>
                <a:lnTo>
                  <a:pt x="1462227" y="145694"/>
                </a:lnTo>
                <a:lnTo>
                  <a:pt x="1467192" y="150596"/>
                </a:lnTo>
                <a:lnTo>
                  <a:pt x="1473530" y="156108"/>
                </a:lnTo>
                <a:lnTo>
                  <a:pt x="1478394" y="162115"/>
                </a:lnTo>
                <a:lnTo>
                  <a:pt x="1478940" y="168490"/>
                </a:lnTo>
                <a:lnTo>
                  <a:pt x="1478940" y="5524"/>
                </a:lnTo>
                <a:lnTo>
                  <a:pt x="1460487" y="825"/>
                </a:lnTo>
                <a:lnTo>
                  <a:pt x="1426921" y="825"/>
                </a:lnTo>
                <a:lnTo>
                  <a:pt x="1426921" y="83261"/>
                </a:lnTo>
                <a:lnTo>
                  <a:pt x="1426794" y="95186"/>
                </a:lnTo>
                <a:lnTo>
                  <a:pt x="1425155" y="107911"/>
                </a:lnTo>
                <a:lnTo>
                  <a:pt x="1415630" y="115557"/>
                </a:lnTo>
                <a:lnTo>
                  <a:pt x="1403096" y="119481"/>
                </a:lnTo>
                <a:lnTo>
                  <a:pt x="1398536" y="120154"/>
                </a:lnTo>
                <a:lnTo>
                  <a:pt x="1398536" y="484073"/>
                </a:lnTo>
                <a:lnTo>
                  <a:pt x="1367536" y="445147"/>
                </a:lnTo>
                <a:lnTo>
                  <a:pt x="1367536" y="412775"/>
                </a:lnTo>
                <a:lnTo>
                  <a:pt x="1342999" y="389648"/>
                </a:lnTo>
                <a:lnTo>
                  <a:pt x="1332699" y="354901"/>
                </a:lnTo>
                <a:lnTo>
                  <a:pt x="1328051" y="314274"/>
                </a:lnTo>
                <a:lnTo>
                  <a:pt x="1330261" y="275145"/>
                </a:lnTo>
                <a:lnTo>
                  <a:pt x="1336509" y="242214"/>
                </a:lnTo>
                <a:lnTo>
                  <a:pt x="1343710" y="221030"/>
                </a:lnTo>
                <a:lnTo>
                  <a:pt x="1343774" y="220827"/>
                </a:lnTo>
                <a:lnTo>
                  <a:pt x="1344002" y="220192"/>
                </a:lnTo>
                <a:lnTo>
                  <a:pt x="1343545" y="220560"/>
                </a:lnTo>
                <a:lnTo>
                  <a:pt x="1343507" y="220687"/>
                </a:lnTo>
                <a:lnTo>
                  <a:pt x="1343088" y="220827"/>
                </a:lnTo>
                <a:lnTo>
                  <a:pt x="1335620" y="220345"/>
                </a:lnTo>
                <a:lnTo>
                  <a:pt x="1327505" y="221030"/>
                </a:lnTo>
                <a:lnTo>
                  <a:pt x="1320038" y="220103"/>
                </a:lnTo>
                <a:lnTo>
                  <a:pt x="1314564" y="214782"/>
                </a:lnTo>
                <a:lnTo>
                  <a:pt x="1317548" y="204152"/>
                </a:lnTo>
                <a:lnTo>
                  <a:pt x="1317650" y="190246"/>
                </a:lnTo>
                <a:lnTo>
                  <a:pt x="1318399" y="180162"/>
                </a:lnTo>
                <a:lnTo>
                  <a:pt x="1324406" y="170332"/>
                </a:lnTo>
                <a:lnTo>
                  <a:pt x="1333919" y="169456"/>
                </a:lnTo>
                <a:lnTo>
                  <a:pt x="1345806" y="169837"/>
                </a:lnTo>
                <a:lnTo>
                  <a:pt x="1357033" y="171881"/>
                </a:lnTo>
                <a:lnTo>
                  <a:pt x="1364564" y="175958"/>
                </a:lnTo>
                <a:lnTo>
                  <a:pt x="1363916" y="184937"/>
                </a:lnTo>
                <a:lnTo>
                  <a:pt x="1362519" y="194462"/>
                </a:lnTo>
                <a:lnTo>
                  <a:pt x="1359382" y="204152"/>
                </a:lnTo>
                <a:lnTo>
                  <a:pt x="1353616" y="213004"/>
                </a:lnTo>
                <a:lnTo>
                  <a:pt x="1361401" y="212191"/>
                </a:lnTo>
                <a:lnTo>
                  <a:pt x="1369161" y="213055"/>
                </a:lnTo>
                <a:lnTo>
                  <a:pt x="1376489" y="215811"/>
                </a:lnTo>
                <a:lnTo>
                  <a:pt x="1382839" y="220560"/>
                </a:lnTo>
                <a:lnTo>
                  <a:pt x="1382928" y="280263"/>
                </a:lnTo>
                <a:lnTo>
                  <a:pt x="1384985" y="330428"/>
                </a:lnTo>
                <a:lnTo>
                  <a:pt x="1388757" y="380352"/>
                </a:lnTo>
                <a:lnTo>
                  <a:pt x="1398536" y="484073"/>
                </a:lnTo>
                <a:lnTo>
                  <a:pt x="1398536" y="120154"/>
                </a:lnTo>
                <a:lnTo>
                  <a:pt x="1392402" y="121056"/>
                </a:lnTo>
                <a:lnTo>
                  <a:pt x="1383144" y="113372"/>
                </a:lnTo>
                <a:lnTo>
                  <a:pt x="1375181" y="101244"/>
                </a:lnTo>
                <a:lnTo>
                  <a:pt x="1370990" y="86639"/>
                </a:lnTo>
                <a:lnTo>
                  <a:pt x="1373085" y="71501"/>
                </a:lnTo>
                <a:lnTo>
                  <a:pt x="1379016" y="65303"/>
                </a:lnTo>
                <a:lnTo>
                  <a:pt x="1385316" y="59791"/>
                </a:lnTo>
                <a:lnTo>
                  <a:pt x="1392885" y="56527"/>
                </a:lnTo>
                <a:lnTo>
                  <a:pt x="1402613" y="57137"/>
                </a:lnTo>
                <a:lnTo>
                  <a:pt x="1410639" y="65938"/>
                </a:lnTo>
                <a:lnTo>
                  <a:pt x="1420139" y="74079"/>
                </a:lnTo>
                <a:lnTo>
                  <a:pt x="1426921" y="83261"/>
                </a:lnTo>
                <a:lnTo>
                  <a:pt x="1426921" y="825"/>
                </a:lnTo>
                <a:lnTo>
                  <a:pt x="1362329" y="825"/>
                </a:lnTo>
                <a:lnTo>
                  <a:pt x="1326400" y="12369"/>
                </a:lnTo>
                <a:lnTo>
                  <a:pt x="1325930" y="12484"/>
                </a:lnTo>
                <a:lnTo>
                  <a:pt x="1325930" y="74841"/>
                </a:lnTo>
                <a:lnTo>
                  <a:pt x="1324889" y="86131"/>
                </a:lnTo>
                <a:lnTo>
                  <a:pt x="1310030" y="94589"/>
                </a:lnTo>
                <a:lnTo>
                  <a:pt x="1307058" y="116751"/>
                </a:lnTo>
                <a:lnTo>
                  <a:pt x="1296492" y="124510"/>
                </a:lnTo>
                <a:lnTo>
                  <a:pt x="1282966" y="121119"/>
                </a:lnTo>
                <a:lnTo>
                  <a:pt x="1271117" y="109791"/>
                </a:lnTo>
                <a:lnTo>
                  <a:pt x="1259662" y="98348"/>
                </a:lnTo>
                <a:lnTo>
                  <a:pt x="1251432" y="85712"/>
                </a:lnTo>
                <a:lnTo>
                  <a:pt x="1247267" y="71691"/>
                </a:lnTo>
                <a:lnTo>
                  <a:pt x="1247267" y="69888"/>
                </a:lnTo>
                <a:lnTo>
                  <a:pt x="1247762" y="55359"/>
                </a:lnTo>
                <a:lnTo>
                  <a:pt x="1259827" y="42291"/>
                </a:lnTo>
                <a:lnTo>
                  <a:pt x="1277061" y="38849"/>
                </a:lnTo>
                <a:lnTo>
                  <a:pt x="1295095" y="42100"/>
                </a:lnTo>
                <a:lnTo>
                  <a:pt x="1309573" y="49085"/>
                </a:lnTo>
                <a:lnTo>
                  <a:pt x="1318907" y="62039"/>
                </a:lnTo>
                <a:lnTo>
                  <a:pt x="1325930" y="74841"/>
                </a:lnTo>
                <a:lnTo>
                  <a:pt x="1325930" y="12484"/>
                </a:lnTo>
                <a:lnTo>
                  <a:pt x="1287843" y="21132"/>
                </a:lnTo>
                <a:lnTo>
                  <a:pt x="1247990" y="19824"/>
                </a:lnTo>
                <a:lnTo>
                  <a:pt x="1208151" y="1143"/>
                </a:lnTo>
                <a:lnTo>
                  <a:pt x="1217955" y="65303"/>
                </a:lnTo>
                <a:lnTo>
                  <a:pt x="1218069" y="65938"/>
                </a:lnTo>
                <a:lnTo>
                  <a:pt x="1224546" y="87960"/>
                </a:lnTo>
                <a:lnTo>
                  <a:pt x="1224407" y="107276"/>
                </a:lnTo>
                <a:lnTo>
                  <a:pt x="1247533" y="127419"/>
                </a:lnTo>
                <a:lnTo>
                  <a:pt x="1223479" y="147929"/>
                </a:lnTo>
                <a:lnTo>
                  <a:pt x="1223454" y="148120"/>
                </a:lnTo>
                <a:lnTo>
                  <a:pt x="1231646" y="197751"/>
                </a:lnTo>
                <a:lnTo>
                  <a:pt x="1245196" y="201269"/>
                </a:lnTo>
                <a:lnTo>
                  <a:pt x="1257388" y="204990"/>
                </a:lnTo>
                <a:lnTo>
                  <a:pt x="1266342" y="210832"/>
                </a:lnTo>
                <a:lnTo>
                  <a:pt x="1269987" y="220192"/>
                </a:lnTo>
                <a:lnTo>
                  <a:pt x="1270101" y="221030"/>
                </a:lnTo>
                <a:lnTo>
                  <a:pt x="1265085" y="241693"/>
                </a:lnTo>
                <a:lnTo>
                  <a:pt x="1257020" y="263537"/>
                </a:lnTo>
                <a:lnTo>
                  <a:pt x="1249426" y="285546"/>
                </a:lnTo>
                <a:lnTo>
                  <a:pt x="1245743" y="307098"/>
                </a:lnTo>
                <a:lnTo>
                  <a:pt x="1248054" y="350151"/>
                </a:lnTo>
                <a:lnTo>
                  <a:pt x="1254290" y="413588"/>
                </a:lnTo>
                <a:lnTo>
                  <a:pt x="1260640" y="477012"/>
                </a:lnTo>
                <a:lnTo>
                  <a:pt x="1263332" y="520014"/>
                </a:lnTo>
                <a:lnTo>
                  <a:pt x="1326908" y="515531"/>
                </a:lnTo>
                <a:lnTo>
                  <a:pt x="1365250" y="511327"/>
                </a:lnTo>
                <a:lnTo>
                  <a:pt x="1390167" y="505358"/>
                </a:lnTo>
                <a:lnTo>
                  <a:pt x="1394104" y="507834"/>
                </a:lnTo>
                <a:lnTo>
                  <a:pt x="1411262" y="517512"/>
                </a:lnTo>
                <a:lnTo>
                  <a:pt x="1415161" y="520014"/>
                </a:lnTo>
                <a:lnTo>
                  <a:pt x="1439951" y="522147"/>
                </a:lnTo>
                <a:lnTo>
                  <a:pt x="1462620" y="519734"/>
                </a:lnTo>
                <a:lnTo>
                  <a:pt x="1477340" y="506374"/>
                </a:lnTo>
                <a:lnTo>
                  <a:pt x="1477378" y="505358"/>
                </a:lnTo>
                <a:lnTo>
                  <a:pt x="1478076" y="484073"/>
                </a:lnTo>
                <a:lnTo>
                  <a:pt x="1478356" y="475691"/>
                </a:lnTo>
                <a:lnTo>
                  <a:pt x="1455267" y="328663"/>
                </a:lnTo>
                <a:lnTo>
                  <a:pt x="1447584" y="282168"/>
                </a:lnTo>
                <a:lnTo>
                  <a:pt x="1458645" y="253276"/>
                </a:lnTo>
                <a:lnTo>
                  <a:pt x="1478000" y="238353"/>
                </a:lnTo>
                <a:lnTo>
                  <a:pt x="1495196" y="233743"/>
                </a:lnTo>
                <a:lnTo>
                  <a:pt x="1508480" y="245783"/>
                </a:lnTo>
                <a:lnTo>
                  <a:pt x="1505369" y="256895"/>
                </a:lnTo>
                <a:lnTo>
                  <a:pt x="1502981" y="267792"/>
                </a:lnTo>
                <a:lnTo>
                  <a:pt x="1501241" y="278485"/>
                </a:lnTo>
                <a:lnTo>
                  <a:pt x="1500047" y="289013"/>
                </a:lnTo>
                <a:lnTo>
                  <a:pt x="1503400" y="294640"/>
                </a:lnTo>
                <a:lnTo>
                  <a:pt x="1506143" y="300596"/>
                </a:lnTo>
                <a:lnTo>
                  <a:pt x="1504315" y="309981"/>
                </a:lnTo>
                <a:lnTo>
                  <a:pt x="1505458" y="318858"/>
                </a:lnTo>
                <a:lnTo>
                  <a:pt x="1503070" y="324078"/>
                </a:lnTo>
                <a:lnTo>
                  <a:pt x="1499730" y="327660"/>
                </a:lnTo>
                <a:lnTo>
                  <a:pt x="1507909" y="377418"/>
                </a:lnTo>
                <a:lnTo>
                  <a:pt x="1520774" y="425234"/>
                </a:lnTo>
                <a:lnTo>
                  <a:pt x="1532750" y="472465"/>
                </a:lnTo>
                <a:lnTo>
                  <a:pt x="1538287" y="520509"/>
                </a:lnTo>
                <a:lnTo>
                  <a:pt x="1624279" y="520014"/>
                </a:lnTo>
                <a:lnTo>
                  <a:pt x="1655546" y="495655"/>
                </a:lnTo>
                <a:lnTo>
                  <a:pt x="1653146" y="473608"/>
                </a:lnTo>
                <a:lnTo>
                  <a:pt x="1648955" y="435127"/>
                </a:lnTo>
                <a:lnTo>
                  <a:pt x="1652625" y="378028"/>
                </a:lnTo>
                <a:lnTo>
                  <a:pt x="1650644" y="271754"/>
                </a:lnTo>
                <a:lnTo>
                  <a:pt x="1660550" y="274167"/>
                </a:lnTo>
                <a:lnTo>
                  <a:pt x="1670545" y="276961"/>
                </a:lnTo>
                <a:lnTo>
                  <a:pt x="1680845" y="280263"/>
                </a:lnTo>
                <a:lnTo>
                  <a:pt x="1691627" y="284200"/>
                </a:lnTo>
                <a:lnTo>
                  <a:pt x="1697812" y="277380"/>
                </a:lnTo>
                <a:close/>
              </a:path>
            </a:pathLst>
          </a:custGeom>
          <a:solidFill>
            <a:srgbClr val="C82254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30" name="bg 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29381" y="1965328"/>
            <a:ext cx="404706" cy="221875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57673" y="2032315"/>
            <a:ext cx="147997" cy="150760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31916" y="1982039"/>
            <a:ext cx="85662" cy="201041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945309" y="2029205"/>
            <a:ext cx="160537" cy="158361"/>
          </a:xfrm>
          <a:prstGeom prst="rect">
            <a:avLst/>
          </a:prstGeom>
        </p:spPr>
      </p:pic>
      <p:sp>
        <p:nvSpPr>
          <p:cNvPr id="34" name="bg object 34"/>
          <p:cNvSpPr/>
          <p:nvPr/>
        </p:nvSpPr>
        <p:spPr>
          <a:xfrm>
            <a:off x="5064705" y="1663874"/>
            <a:ext cx="2036585" cy="251057"/>
          </a:xfrm>
          <a:custGeom>
            <a:avLst/>
            <a:gdLst/>
            <a:ahLst/>
            <a:cxnLst/>
            <a:rect l="l" t="t" r="r" b="b"/>
            <a:pathLst>
              <a:path w="1786254" h="276860">
                <a:moveTo>
                  <a:pt x="232371" y="6438"/>
                </a:moveTo>
                <a:lnTo>
                  <a:pt x="224167" y="25"/>
                </a:lnTo>
                <a:lnTo>
                  <a:pt x="8140" y="25"/>
                </a:lnTo>
                <a:lnTo>
                  <a:pt x="0" y="6438"/>
                </a:lnTo>
                <a:lnTo>
                  <a:pt x="0" y="32715"/>
                </a:lnTo>
                <a:lnTo>
                  <a:pt x="8140" y="39128"/>
                </a:lnTo>
                <a:lnTo>
                  <a:pt x="94551" y="39128"/>
                </a:lnTo>
                <a:lnTo>
                  <a:pt x="94551" y="269163"/>
                </a:lnTo>
                <a:lnTo>
                  <a:pt x="102146" y="276771"/>
                </a:lnTo>
                <a:lnTo>
                  <a:pt x="129578" y="276771"/>
                </a:lnTo>
                <a:lnTo>
                  <a:pt x="137769" y="269163"/>
                </a:lnTo>
                <a:lnTo>
                  <a:pt x="137769" y="39128"/>
                </a:lnTo>
                <a:lnTo>
                  <a:pt x="214833" y="39128"/>
                </a:lnTo>
                <a:lnTo>
                  <a:pt x="224167" y="39128"/>
                </a:lnTo>
                <a:lnTo>
                  <a:pt x="232371" y="32715"/>
                </a:lnTo>
                <a:lnTo>
                  <a:pt x="232371" y="6438"/>
                </a:lnTo>
                <a:close/>
              </a:path>
              <a:path w="1786254" h="276860">
                <a:moveTo>
                  <a:pt x="481647" y="244081"/>
                </a:moveTo>
                <a:lnTo>
                  <a:pt x="474091" y="237667"/>
                </a:lnTo>
                <a:lnTo>
                  <a:pt x="311188" y="237667"/>
                </a:lnTo>
                <a:lnTo>
                  <a:pt x="311188" y="158826"/>
                </a:lnTo>
                <a:lnTo>
                  <a:pt x="454228" y="158826"/>
                </a:lnTo>
                <a:lnTo>
                  <a:pt x="461822" y="152412"/>
                </a:lnTo>
                <a:lnTo>
                  <a:pt x="461822" y="126123"/>
                </a:lnTo>
                <a:lnTo>
                  <a:pt x="454228" y="119722"/>
                </a:lnTo>
                <a:lnTo>
                  <a:pt x="311188" y="119722"/>
                </a:lnTo>
                <a:lnTo>
                  <a:pt x="311188" y="39128"/>
                </a:lnTo>
                <a:lnTo>
                  <a:pt x="465899" y="39128"/>
                </a:lnTo>
                <a:lnTo>
                  <a:pt x="473494" y="32715"/>
                </a:lnTo>
                <a:lnTo>
                  <a:pt x="473494" y="6438"/>
                </a:lnTo>
                <a:lnTo>
                  <a:pt x="465899" y="25"/>
                </a:lnTo>
                <a:lnTo>
                  <a:pt x="275564" y="25"/>
                </a:lnTo>
                <a:lnTo>
                  <a:pt x="267957" y="6438"/>
                </a:lnTo>
                <a:lnTo>
                  <a:pt x="267957" y="269760"/>
                </a:lnTo>
                <a:lnTo>
                  <a:pt x="275005" y="276771"/>
                </a:lnTo>
                <a:lnTo>
                  <a:pt x="464159" y="276771"/>
                </a:lnTo>
                <a:lnTo>
                  <a:pt x="474091" y="276771"/>
                </a:lnTo>
                <a:lnTo>
                  <a:pt x="481647" y="270357"/>
                </a:lnTo>
                <a:lnTo>
                  <a:pt x="481647" y="244081"/>
                </a:lnTo>
                <a:close/>
              </a:path>
              <a:path w="1786254" h="276860">
                <a:moveTo>
                  <a:pt x="725157" y="244081"/>
                </a:moveTo>
                <a:lnTo>
                  <a:pt x="717550" y="237667"/>
                </a:lnTo>
                <a:lnTo>
                  <a:pt x="569252" y="237667"/>
                </a:lnTo>
                <a:lnTo>
                  <a:pt x="569252" y="7581"/>
                </a:lnTo>
                <a:lnTo>
                  <a:pt x="561047" y="25"/>
                </a:lnTo>
                <a:lnTo>
                  <a:pt x="533615" y="25"/>
                </a:lnTo>
                <a:lnTo>
                  <a:pt x="526021" y="7581"/>
                </a:lnTo>
                <a:lnTo>
                  <a:pt x="526021" y="276771"/>
                </a:lnTo>
                <a:lnTo>
                  <a:pt x="707618" y="276771"/>
                </a:lnTo>
                <a:lnTo>
                  <a:pt x="717550" y="276771"/>
                </a:lnTo>
                <a:lnTo>
                  <a:pt x="725157" y="270357"/>
                </a:lnTo>
                <a:lnTo>
                  <a:pt x="725157" y="244081"/>
                </a:lnTo>
                <a:close/>
              </a:path>
              <a:path w="1786254" h="276860">
                <a:moveTo>
                  <a:pt x="967473" y="244081"/>
                </a:moveTo>
                <a:lnTo>
                  <a:pt x="959866" y="237667"/>
                </a:lnTo>
                <a:lnTo>
                  <a:pt x="796950" y="237667"/>
                </a:lnTo>
                <a:lnTo>
                  <a:pt x="796950" y="158826"/>
                </a:lnTo>
                <a:lnTo>
                  <a:pt x="940003" y="158826"/>
                </a:lnTo>
                <a:lnTo>
                  <a:pt x="947597" y="152412"/>
                </a:lnTo>
                <a:lnTo>
                  <a:pt x="947597" y="126123"/>
                </a:lnTo>
                <a:lnTo>
                  <a:pt x="940003" y="119722"/>
                </a:lnTo>
                <a:lnTo>
                  <a:pt x="796950" y="119722"/>
                </a:lnTo>
                <a:lnTo>
                  <a:pt x="796950" y="39128"/>
                </a:lnTo>
                <a:lnTo>
                  <a:pt x="951674" y="39128"/>
                </a:lnTo>
                <a:lnTo>
                  <a:pt x="959269" y="32715"/>
                </a:lnTo>
                <a:lnTo>
                  <a:pt x="959269" y="6438"/>
                </a:lnTo>
                <a:lnTo>
                  <a:pt x="951674" y="25"/>
                </a:lnTo>
                <a:lnTo>
                  <a:pt x="761326" y="25"/>
                </a:lnTo>
                <a:lnTo>
                  <a:pt x="753732" y="6438"/>
                </a:lnTo>
                <a:lnTo>
                  <a:pt x="753732" y="269760"/>
                </a:lnTo>
                <a:lnTo>
                  <a:pt x="760742" y="276771"/>
                </a:lnTo>
                <a:lnTo>
                  <a:pt x="949934" y="276771"/>
                </a:lnTo>
                <a:lnTo>
                  <a:pt x="959866" y="276771"/>
                </a:lnTo>
                <a:lnTo>
                  <a:pt x="967473" y="270357"/>
                </a:lnTo>
                <a:lnTo>
                  <a:pt x="967473" y="244081"/>
                </a:lnTo>
                <a:close/>
              </a:path>
              <a:path w="1786254" h="276860">
                <a:moveTo>
                  <a:pt x="1208024" y="244081"/>
                </a:moveTo>
                <a:lnTo>
                  <a:pt x="1200416" y="237667"/>
                </a:lnTo>
                <a:lnTo>
                  <a:pt x="1094143" y="237667"/>
                </a:lnTo>
                <a:lnTo>
                  <a:pt x="1078915" y="235864"/>
                </a:lnTo>
                <a:lnTo>
                  <a:pt x="1066482" y="229844"/>
                </a:lnTo>
                <a:lnTo>
                  <a:pt x="1058113" y="218668"/>
                </a:lnTo>
                <a:lnTo>
                  <a:pt x="1055039" y="201447"/>
                </a:lnTo>
                <a:lnTo>
                  <a:pt x="1055039" y="77089"/>
                </a:lnTo>
                <a:lnTo>
                  <a:pt x="1057109" y="62039"/>
                </a:lnTo>
                <a:lnTo>
                  <a:pt x="1063790" y="49999"/>
                </a:lnTo>
                <a:lnTo>
                  <a:pt x="1075728" y="42011"/>
                </a:lnTo>
                <a:lnTo>
                  <a:pt x="1093597" y="39128"/>
                </a:lnTo>
                <a:lnTo>
                  <a:pt x="1193419" y="39128"/>
                </a:lnTo>
                <a:lnTo>
                  <a:pt x="1201013" y="32715"/>
                </a:lnTo>
                <a:lnTo>
                  <a:pt x="1201013" y="6438"/>
                </a:lnTo>
                <a:lnTo>
                  <a:pt x="1193419" y="25"/>
                </a:lnTo>
                <a:lnTo>
                  <a:pt x="1078395" y="25"/>
                </a:lnTo>
                <a:lnTo>
                  <a:pt x="1052703" y="5130"/>
                </a:lnTo>
                <a:lnTo>
                  <a:pt x="1031519" y="19062"/>
                </a:lnTo>
                <a:lnTo>
                  <a:pt x="1017130" y="39662"/>
                </a:lnTo>
                <a:lnTo>
                  <a:pt x="1011821" y="64820"/>
                </a:lnTo>
                <a:lnTo>
                  <a:pt x="1011821" y="210197"/>
                </a:lnTo>
                <a:lnTo>
                  <a:pt x="1016762" y="235623"/>
                </a:lnTo>
                <a:lnTo>
                  <a:pt x="1030351" y="256832"/>
                </a:lnTo>
                <a:lnTo>
                  <a:pt x="1050734" y="271373"/>
                </a:lnTo>
                <a:lnTo>
                  <a:pt x="1076058" y="276771"/>
                </a:lnTo>
                <a:lnTo>
                  <a:pt x="1190485" y="276771"/>
                </a:lnTo>
                <a:lnTo>
                  <a:pt x="1200416" y="276771"/>
                </a:lnTo>
                <a:lnTo>
                  <a:pt x="1208024" y="270357"/>
                </a:lnTo>
                <a:lnTo>
                  <a:pt x="1208024" y="244081"/>
                </a:lnTo>
                <a:close/>
              </a:path>
              <a:path w="1786254" h="276860">
                <a:moveTo>
                  <a:pt x="1474266" y="64236"/>
                </a:moveTo>
                <a:lnTo>
                  <a:pt x="1468869" y="39166"/>
                </a:lnTo>
                <a:lnTo>
                  <a:pt x="1454264" y="18757"/>
                </a:lnTo>
                <a:lnTo>
                  <a:pt x="1432877" y="5029"/>
                </a:lnTo>
                <a:lnTo>
                  <a:pt x="1431048" y="4673"/>
                </a:lnTo>
                <a:lnTo>
                  <a:pt x="1431048" y="71247"/>
                </a:lnTo>
                <a:lnTo>
                  <a:pt x="1431048" y="205536"/>
                </a:lnTo>
                <a:lnTo>
                  <a:pt x="1428496" y="218173"/>
                </a:lnTo>
                <a:lnTo>
                  <a:pt x="1421549" y="228358"/>
                </a:lnTo>
                <a:lnTo>
                  <a:pt x="1411325" y="235153"/>
                </a:lnTo>
                <a:lnTo>
                  <a:pt x="1398905" y="237629"/>
                </a:lnTo>
                <a:lnTo>
                  <a:pt x="1324178" y="237629"/>
                </a:lnTo>
                <a:lnTo>
                  <a:pt x="1311884" y="235153"/>
                </a:lnTo>
                <a:lnTo>
                  <a:pt x="1301864" y="228358"/>
                </a:lnTo>
                <a:lnTo>
                  <a:pt x="1295133" y="218173"/>
                </a:lnTo>
                <a:lnTo>
                  <a:pt x="1292669" y="205536"/>
                </a:lnTo>
                <a:lnTo>
                  <a:pt x="1292669" y="71247"/>
                </a:lnTo>
                <a:lnTo>
                  <a:pt x="1295146" y="58826"/>
                </a:lnTo>
                <a:lnTo>
                  <a:pt x="1301940" y="48615"/>
                </a:lnTo>
                <a:lnTo>
                  <a:pt x="1312125" y="41681"/>
                </a:lnTo>
                <a:lnTo>
                  <a:pt x="1324775" y="39141"/>
                </a:lnTo>
                <a:lnTo>
                  <a:pt x="1398905" y="39141"/>
                </a:lnTo>
                <a:lnTo>
                  <a:pt x="1411325" y="41681"/>
                </a:lnTo>
                <a:lnTo>
                  <a:pt x="1421549" y="48615"/>
                </a:lnTo>
                <a:lnTo>
                  <a:pt x="1428496" y="58826"/>
                </a:lnTo>
                <a:lnTo>
                  <a:pt x="1431048" y="71247"/>
                </a:lnTo>
                <a:lnTo>
                  <a:pt x="1431048" y="4673"/>
                </a:lnTo>
                <a:lnTo>
                  <a:pt x="1407096" y="0"/>
                </a:lnTo>
                <a:lnTo>
                  <a:pt x="1316621" y="0"/>
                </a:lnTo>
                <a:lnTo>
                  <a:pt x="1290853" y="5029"/>
                </a:lnTo>
                <a:lnTo>
                  <a:pt x="1269453" y="18757"/>
                </a:lnTo>
                <a:lnTo>
                  <a:pt x="1254848" y="39166"/>
                </a:lnTo>
                <a:lnTo>
                  <a:pt x="1249451" y="64236"/>
                </a:lnTo>
                <a:lnTo>
                  <a:pt x="1249451" y="211404"/>
                </a:lnTo>
                <a:lnTo>
                  <a:pt x="1254493" y="236626"/>
                </a:lnTo>
                <a:lnTo>
                  <a:pt x="1268285" y="257429"/>
                </a:lnTo>
                <a:lnTo>
                  <a:pt x="1288859" y="271564"/>
                </a:lnTo>
                <a:lnTo>
                  <a:pt x="1314234" y="276783"/>
                </a:lnTo>
                <a:lnTo>
                  <a:pt x="1409433" y="276783"/>
                </a:lnTo>
                <a:lnTo>
                  <a:pt x="1434592" y="271564"/>
                </a:lnTo>
                <a:lnTo>
                  <a:pt x="1455204" y="257429"/>
                </a:lnTo>
                <a:lnTo>
                  <a:pt x="1468475" y="237629"/>
                </a:lnTo>
                <a:lnTo>
                  <a:pt x="1469148" y="236626"/>
                </a:lnTo>
                <a:lnTo>
                  <a:pt x="1474266" y="211404"/>
                </a:lnTo>
                <a:lnTo>
                  <a:pt x="1474266" y="64236"/>
                </a:lnTo>
                <a:close/>
              </a:path>
              <a:path w="1786254" h="276860">
                <a:moveTo>
                  <a:pt x="1786064" y="7035"/>
                </a:moveTo>
                <a:lnTo>
                  <a:pt x="1779600" y="25"/>
                </a:lnTo>
                <a:lnTo>
                  <a:pt x="1751584" y="25"/>
                </a:lnTo>
                <a:lnTo>
                  <a:pt x="1745767" y="7035"/>
                </a:lnTo>
                <a:lnTo>
                  <a:pt x="1662849" y="123202"/>
                </a:lnTo>
                <a:lnTo>
                  <a:pt x="1580515" y="7035"/>
                </a:lnTo>
                <a:lnTo>
                  <a:pt x="1574114" y="25"/>
                </a:lnTo>
                <a:lnTo>
                  <a:pt x="1546085" y="25"/>
                </a:lnTo>
                <a:lnTo>
                  <a:pt x="1539633" y="7035"/>
                </a:lnTo>
                <a:lnTo>
                  <a:pt x="1539633" y="269163"/>
                </a:lnTo>
                <a:lnTo>
                  <a:pt x="1547228" y="276771"/>
                </a:lnTo>
                <a:lnTo>
                  <a:pt x="1574660" y="276771"/>
                </a:lnTo>
                <a:lnTo>
                  <a:pt x="1582851" y="269163"/>
                </a:lnTo>
                <a:lnTo>
                  <a:pt x="1582851" y="74752"/>
                </a:lnTo>
                <a:lnTo>
                  <a:pt x="1641233" y="156489"/>
                </a:lnTo>
                <a:lnTo>
                  <a:pt x="1651165" y="169354"/>
                </a:lnTo>
                <a:lnTo>
                  <a:pt x="1674520" y="169354"/>
                </a:lnTo>
                <a:lnTo>
                  <a:pt x="1679194" y="163487"/>
                </a:lnTo>
                <a:lnTo>
                  <a:pt x="1684413" y="156489"/>
                </a:lnTo>
                <a:lnTo>
                  <a:pt x="1742833" y="74752"/>
                </a:lnTo>
                <a:lnTo>
                  <a:pt x="1742833" y="269163"/>
                </a:lnTo>
                <a:lnTo>
                  <a:pt x="1750987" y="276771"/>
                </a:lnTo>
                <a:lnTo>
                  <a:pt x="1768525" y="276771"/>
                </a:lnTo>
                <a:lnTo>
                  <a:pt x="1778457" y="276771"/>
                </a:lnTo>
                <a:lnTo>
                  <a:pt x="1786064" y="269163"/>
                </a:lnTo>
                <a:lnTo>
                  <a:pt x="1786064" y="70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35" name="bg object 3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97516" y="2406313"/>
            <a:ext cx="85604" cy="111167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61369" y="2406311"/>
            <a:ext cx="132794" cy="111167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475007" y="2406313"/>
            <a:ext cx="85604" cy="111167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640652" y="2405047"/>
            <a:ext cx="136588" cy="113229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861247" y="2406311"/>
            <a:ext cx="117084" cy="112273"/>
          </a:xfrm>
          <a:prstGeom prst="rect">
            <a:avLst/>
          </a:prstGeom>
        </p:spPr>
      </p:pic>
      <p:sp>
        <p:nvSpPr>
          <p:cNvPr id="40" name="bg object 40"/>
          <p:cNvSpPr/>
          <p:nvPr/>
        </p:nvSpPr>
        <p:spPr>
          <a:xfrm>
            <a:off x="6058338" y="2406311"/>
            <a:ext cx="223713" cy="111708"/>
          </a:xfrm>
          <a:custGeom>
            <a:avLst/>
            <a:gdLst/>
            <a:ahLst/>
            <a:cxnLst/>
            <a:rect l="l" t="t" r="r" b="b"/>
            <a:pathLst>
              <a:path w="196214" h="123189">
                <a:moveTo>
                  <a:pt x="94830" y="0"/>
                </a:moveTo>
                <a:lnTo>
                  <a:pt x="0" y="0"/>
                </a:lnTo>
                <a:lnTo>
                  <a:pt x="0" y="24130"/>
                </a:lnTo>
                <a:lnTo>
                  <a:pt x="32486" y="24130"/>
                </a:lnTo>
                <a:lnTo>
                  <a:pt x="32486" y="123190"/>
                </a:lnTo>
                <a:lnTo>
                  <a:pt x="62357" y="123190"/>
                </a:lnTo>
                <a:lnTo>
                  <a:pt x="62357" y="24130"/>
                </a:lnTo>
                <a:lnTo>
                  <a:pt x="94830" y="24130"/>
                </a:lnTo>
                <a:lnTo>
                  <a:pt x="94830" y="0"/>
                </a:lnTo>
                <a:close/>
              </a:path>
              <a:path w="196214" h="123189">
                <a:moveTo>
                  <a:pt x="195605" y="0"/>
                </a:moveTo>
                <a:lnTo>
                  <a:pt x="165747" y="0"/>
                </a:lnTo>
                <a:lnTo>
                  <a:pt x="165747" y="122593"/>
                </a:lnTo>
                <a:lnTo>
                  <a:pt x="195605" y="122593"/>
                </a:lnTo>
                <a:lnTo>
                  <a:pt x="1956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41" name="bg object 4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359207" y="2406311"/>
            <a:ext cx="141757" cy="111167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578813" y="2406313"/>
            <a:ext cx="85604" cy="111167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97516" y="2576945"/>
            <a:ext cx="85604" cy="111167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269413" y="2576948"/>
            <a:ext cx="125627" cy="111167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456881" y="2576943"/>
            <a:ext cx="117084" cy="112273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640652" y="2575680"/>
            <a:ext cx="136588" cy="113229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847924" y="2576945"/>
            <a:ext cx="140569" cy="111167"/>
          </a:xfrm>
          <a:prstGeom prst="rect">
            <a:avLst/>
          </a:prstGeom>
        </p:spPr>
      </p:pic>
      <p:sp>
        <p:nvSpPr>
          <p:cNvPr id="48" name="bg object 48"/>
          <p:cNvSpPr/>
          <p:nvPr/>
        </p:nvSpPr>
        <p:spPr>
          <a:xfrm>
            <a:off x="6058338" y="2576937"/>
            <a:ext cx="223713" cy="112285"/>
          </a:xfrm>
          <a:custGeom>
            <a:avLst/>
            <a:gdLst/>
            <a:ahLst/>
            <a:cxnLst/>
            <a:rect l="l" t="t" r="r" b="b"/>
            <a:pathLst>
              <a:path w="196214" h="123825">
                <a:moveTo>
                  <a:pt x="94830" y="12"/>
                </a:moveTo>
                <a:lnTo>
                  <a:pt x="0" y="12"/>
                </a:lnTo>
                <a:lnTo>
                  <a:pt x="0" y="24142"/>
                </a:lnTo>
                <a:lnTo>
                  <a:pt x="32486" y="24142"/>
                </a:lnTo>
                <a:lnTo>
                  <a:pt x="32486" y="123202"/>
                </a:lnTo>
                <a:lnTo>
                  <a:pt x="62357" y="123202"/>
                </a:lnTo>
                <a:lnTo>
                  <a:pt x="62357" y="24142"/>
                </a:lnTo>
                <a:lnTo>
                  <a:pt x="94830" y="24142"/>
                </a:lnTo>
                <a:lnTo>
                  <a:pt x="94830" y="12"/>
                </a:lnTo>
                <a:close/>
              </a:path>
              <a:path w="196214" h="123825">
                <a:moveTo>
                  <a:pt x="195605" y="0"/>
                </a:moveTo>
                <a:lnTo>
                  <a:pt x="165747" y="0"/>
                </a:lnTo>
                <a:lnTo>
                  <a:pt x="165747" y="122593"/>
                </a:lnTo>
                <a:lnTo>
                  <a:pt x="195605" y="122593"/>
                </a:lnTo>
                <a:lnTo>
                  <a:pt x="1956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49" name="bg object 4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358412" y="2575361"/>
            <a:ext cx="143350" cy="113862"/>
          </a:xfrm>
          <a:prstGeom prst="rect">
            <a:avLst/>
          </a:prstGeom>
        </p:spPr>
      </p:pic>
      <p:pic>
        <p:nvPicPr>
          <p:cNvPr id="50" name="bg object 5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559103" y="2576943"/>
            <a:ext cx="125033" cy="11116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7250" y="4441762"/>
            <a:ext cx="10515600" cy="1325563"/>
          </a:xfrm>
        </p:spPr>
        <p:txBody>
          <a:bodyPr lIns="0" tIns="0" rIns="0" bIns="0"/>
          <a:lstStyle>
            <a:lvl1pPr algn="ctr">
              <a:defRPr sz="2902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A4EBDED5-35DF-1C89-D3AD-15F2B93A8298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777240" y="6413320"/>
            <a:ext cx="2804160" cy="251183"/>
          </a:xfrm>
          <a:noFill/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fr-FR"/>
              <a:t>29/05/2025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45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bg>
      <p:bgPr>
        <a:gradFill flip="none" rotWithShape="1">
          <a:gsLst>
            <a:gs pos="65000">
              <a:srgbClr val="C71748"/>
            </a:gs>
            <a:gs pos="0">
              <a:srgbClr val="C82254"/>
            </a:gs>
            <a:gs pos="65000">
              <a:srgbClr val="C82254"/>
            </a:gs>
            <a:gs pos="65000">
              <a:srgbClr val="C6C6C6"/>
            </a:gs>
            <a:gs pos="100000">
              <a:srgbClr val="C6C6C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g object 17"/>
          <p:cNvSpPr/>
          <p:nvPr userDrawn="1"/>
        </p:nvSpPr>
        <p:spPr>
          <a:xfrm flipV="1">
            <a:off x="46335" y="4465473"/>
            <a:ext cx="12145665" cy="41458"/>
          </a:xfrm>
          <a:custGeom>
            <a:avLst/>
            <a:gdLst/>
            <a:ahLst/>
            <a:cxnLst/>
            <a:rect l="l" t="t" r="r" b="b"/>
            <a:pathLst>
              <a:path w="1972310" h="17145">
                <a:moveTo>
                  <a:pt x="1972043" y="0"/>
                </a:moveTo>
                <a:lnTo>
                  <a:pt x="0" y="0"/>
                </a:lnTo>
                <a:lnTo>
                  <a:pt x="0" y="16954"/>
                </a:lnTo>
                <a:lnTo>
                  <a:pt x="1972043" y="16954"/>
                </a:lnTo>
                <a:lnTo>
                  <a:pt x="19720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  <p:extLst>
      <p:ext uri="{BB962C8B-B14F-4D97-AF65-F5344CB8AC3E}">
        <p14:creationId xmlns:p14="http://schemas.microsoft.com/office/powerpoint/2010/main" val="1627015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51183"/>
          </a:xfrm>
          <a:noFill/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fr-FR"/>
              <a:t>29/05/2025</a:t>
            </a:r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1048095" y="6377940"/>
            <a:ext cx="534305" cy="251183"/>
          </a:xfrm>
          <a:solidFill>
            <a:srgbClr val="C82254"/>
          </a:solidFill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B6F15528-21DE-4FAA-801E-634DDDAF4B2B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Holder 2">
            <a:extLst>
              <a:ext uri="{FF2B5EF4-FFF2-40B4-BE49-F238E27FC236}">
                <a16:creationId xmlns:a16="http://schemas.microsoft.com/office/drawing/2014/main" id="{D45C708F-A433-69EF-FB82-346A8426C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47" y="872366"/>
            <a:ext cx="10612253" cy="852787"/>
          </a:xfrm>
        </p:spPr>
        <p:txBody>
          <a:bodyPr lIns="0" tIns="0" rIns="0" bIns="0"/>
          <a:lstStyle>
            <a:lvl1pPr>
              <a:defRPr sz="2902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F7FBB-6CF1-17A6-8174-93328A7C57E3}"/>
              </a:ext>
            </a:extLst>
          </p:cNvPr>
          <p:cNvSpPr/>
          <p:nvPr userDrawn="1"/>
        </p:nvSpPr>
        <p:spPr>
          <a:xfrm>
            <a:off x="622632" y="872365"/>
            <a:ext cx="173758" cy="898278"/>
          </a:xfrm>
          <a:prstGeom prst="rect">
            <a:avLst/>
          </a:prstGeom>
          <a:solidFill>
            <a:srgbClr val="C822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2"/>
          </a:p>
        </p:txBody>
      </p:sp>
    </p:spTree>
    <p:extLst>
      <p:ext uri="{BB962C8B-B14F-4D97-AF65-F5344CB8AC3E}">
        <p14:creationId xmlns:p14="http://schemas.microsoft.com/office/powerpoint/2010/main" val="332868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4A647-B67B-CD0A-97FF-C8B3BE7E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8C220B-20A0-9F52-47F7-D70F6EE82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CB547F-DE05-8016-7CA8-E32DC3696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0DD4-059D-4FEB-85A4-394E00DD534D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F3F5B2-09FB-F97E-EAD1-AE1BBAD4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E7E42F-7DEC-5116-B6E0-A55C4AEC2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B494-3CDC-452C-B892-1D1A699872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174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0BAE1F-1C03-EA12-3220-2B57996B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03C0552-EECC-9989-AED0-7483A0951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FCE2A6-CADD-7B54-11D8-714C15AD8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0DD4-059D-4FEB-85A4-394E00DD534D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3F7EAA-E257-3E6F-A032-3C2542A8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996770-2E70-2B5B-3EFF-346147FA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B494-3CDC-452C-B892-1D1A699872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83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B15F3-B6D6-3C47-1AD4-FD06F875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62DA1A-CEE4-5E12-C184-DA179A984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FCA771-C8E9-673F-36A3-A2B3A9363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214A0EA-C46A-EB4F-57D2-44ACDCD42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0DD4-059D-4FEB-85A4-394E00DD534D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FD86DD-7CEE-0754-68BC-B959A879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446DD5-FF9F-ADD4-9C84-F10F44B7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B494-3CDC-452C-B892-1D1A699872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3938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DA4B1F-1DA3-DCF3-0EFE-56B5DF40E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A5968D-CEA9-79F2-3AE7-5FC7AD777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CEB0EA6-28C6-2207-F4D9-4D4E31A09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35C43D-31F9-61B0-25CC-0179C7C74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DA4A57C-0508-6E46-C625-AA661B668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F98B636-C30B-CB93-0071-3B259E9F6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0DD4-059D-4FEB-85A4-394E00DD534D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7F48E51-1030-E432-138D-7686DCA4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69DE668-F214-8A04-1805-376A0DDE9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B494-3CDC-452C-B892-1D1A699872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1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AC6A-94B4-118A-7128-5CD1910D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345295C-4962-FD6D-AFB4-6337303A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0DD4-059D-4FEB-85A4-394E00DD534D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521109A-30AD-BFC6-C61D-339098BC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CBB142-84C0-B68C-6B4E-966BD388C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B494-3CDC-452C-B892-1D1A699872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9187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55E0F83-9B27-FFFC-825F-91562DB1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0DD4-059D-4FEB-85A4-394E00DD534D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8BAB216-D13B-F59B-B7C5-E1AF3AD8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091498-EA01-9EFE-DE3E-7C268D62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B494-3CDC-452C-B892-1D1A699872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99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A7B15-7CBA-9FA9-FE1A-182A998A7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58DA4C-B0B5-050A-069F-9D82C2D99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2679A6-93B9-FBD0-71B4-A5B32B151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43688B4-622D-6037-AD9C-8D3DEEF1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0DD4-059D-4FEB-85A4-394E00DD534D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FE6DA8-0939-20B3-3BF3-694AD09F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37AD41-5DCF-E079-D244-B56C612B0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B494-3CDC-452C-B892-1D1A699872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519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31D7F3-7053-867A-3AFE-73EEF030A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80EE6EB-2890-2057-6491-20702A0166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B4798C3-5070-A389-0D02-ED737A8FD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3BCF05-4B9A-C69E-762F-5434AFC0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0DD4-059D-4FEB-85A4-394E00DD534D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DF4152-5C68-3740-36FD-77C9211A1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BACFA2-1A0C-FDD5-F63F-78719897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B494-3CDC-452C-B892-1D1A699872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88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3B6357F-4EFC-6286-11C7-AD097BB4F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A21531-A05E-E465-3ABF-C8B8E4257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C7397F-3624-7715-161E-D0EFD00E4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B30DD4-059D-4FEB-85A4-394E00DD534D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E20AC7-C226-A083-5F16-3E88A981F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D8AF1A-25F1-F8C0-ECDB-36C358BEC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FFB494-3CDC-452C-B892-1D1A699872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755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jpe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rive.google.com/drive/folders/1kX58tWc_7LJbZmzaxarBjM7uhMEmArrp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8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2FEE5757-F04E-7A66-0225-57D398A219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49359" y="4827019"/>
            <a:ext cx="6493281" cy="928661"/>
          </a:xfrm>
          <a:prstGeom prst="rect">
            <a:avLst/>
          </a:prstGeom>
        </p:spPr>
        <p:txBody>
          <a:bodyPr vert="horz" wrap="square" lIns="0" tIns="35125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277"/>
              </a:spcBef>
            </a:pPr>
            <a:r>
              <a:rPr lang="fr-FR" spc="-163" dirty="0"/>
              <a:t>Sociologie du numérique contemporain</a:t>
            </a:r>
            <a:endParaRPr sz="2267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5D88BF-0ABD-F411-FB4F-5C81741978F0}"/>
              </a:ext>
            </a:extLst>
          </p:cNvPr>
          <p:cNvSpPr txBox="1"/>
          <p:nvPr/>
        </p:nvSpPr>
        <p:spPr>
          <a:xfrm>
            <a:off x="1950106" y="6027680"/>
            <a:ext cx="2106920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 defTabSz="829178">
              <a:spcBef>
                <a:spcPts val="91"/>
              </a:spcBef>
              <a:defRPr/>
            </a:pPr>
            <a:r>
              <a:rPr lang="fr-FR" sz="1270" dirty="0">
                <a:solidFill>
                  <a:prstClr val="white"/>
                </a:solidFill>
                <a:latin typeface="Tahoma"/>
                <a:cs typeface="Tahoma"/>
              </a:rPr>
              <a:t>Cyprien Vanhuyse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7726BE5-DB73-3EC9-88FC-E53DD98A4B8D}"/>
              </a:ext>
            </a:extLst>
          </p:cNvPr>
          <p:cNvSpPr txBox="1"/>
          <p:nvPr/>
        </p:nvSpPr>
        <p:spPr>
          <a:xfrm>
            <a:off x="8168948" y="6027680"/>
            <a:ext cx="2106920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 defTabSz="829178">
              <a:spcBef>
                <a:spcPts val="91"/>
              </a:spcBef>
              <a:defRPr/>
            </a:pPr>
            <a:r>
              <a:rPr lang="fr-FR" sz="1270" dirty="0">
                <a:solidFill>
                  <a:prstClr val="white"/>
                </a:solidFill>
                <a:latin typeface="Tahoma"/>
                <a:cs typeface="Tahoma"/>
              </a:rPr>
              <a:t>Avril 2025-Juin 2025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562425-5882-FA15-76CC-44D5A945A3C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fr-FR"/>
              <a:t>29/05/2025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E6D877-F85A-FE85-BD65-61F259C7FB6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4519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E699F-1F2D-530C-86A0-139789797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989F8-6A69-872D-C5D2-C848818E5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débat scientifique : symbolisme et connexionnisme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7593671-2E28-6385-BBA5-EF6293507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1427"/>
            <a:ext cx="3801476" cy="3140761"/>
          </a:xfrm>
          <a:prstGeom prst="rect">
            <a:avLst/>
          </a:prstGeom>
        </p:spPr>
      </p:pic>
      <p:pic>
        <p:nvPicPr>
          <p:cNvPr id="6" name="Image 5" descr="Une image contenant texte, diagramme, carte, Police&#10;&#10;Le contenu généré par l’IA peut être incorrect.">
            <a:extLst>
              <a:ext uri="{FF2B5EF4-FFF2-40B4-BE49-F238E27FC236}">
                <a16:creationId xmlns:a16="http://schemas.microsoft.com/office/drawing/2014/main" id="{6C9234A9-8A83-8C87-810C-CE020CE21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585" y="1988056"/>
            <a:ext cx="8095415" cy="44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9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9BCA2-DFAD-640B-1FF5-820817741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B100D1-F683-C695-89CF-C932B517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liens constants avec les sciences cognitives</a:t>
            </a:r>
          </a:p>
        </p:txBody>
      </p:sp>
      <p:pic>
        <p:nvPicPr>
          <p:cNvPr id="6" name="Image 5" descr="Une image contenant texte, capture d’écran, tasse de café&#10;&#10;Le contenu généré par l’IA peut être incorrect.">
            <a:extLst>
              <a:ext uri="{FF2B5EF4-FFF2-40B4-BE49-F238E27FC236}">
                <a16:creationId xmlns:a16="http://schemas.microsoft.com/office/drawing/2014/main" id="{B202C57E-2180-2676-F52E-087609ECB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757" y="3077912"/>
            <a:ext cx="2218564" cy="346650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234506F-146F-B444-0DC2-1D0B4E1F984F}"/>
              </a:ext>
            </a:extLst>
          </p:cNvPr>
          <p:cNvSpPr txBox="1"/>
          <p:nvPr/>
        </p:nvSpPr>
        <p:spPr>
          <a:xfrm>
            <a:off x="609600" y="2166257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Toutes les approches de l’IA sont liées à des évolutions des </a:t>
            </a:r>
            <a:r>
              <a:rPr lang="fr-FR" b="1" dirty="0"/>
              <a:t>sciences cognitives</a:t>
            </a:r>
            <a:r>
              <a:rPr lang="fr-FR" dirty="0"/>
              <a:t>, mais avec </a:t>
            </a:r>
            <a:r>
              <a:rPr lang="fr-FR" b="1" dirty="0"/>
              <a:t>des décalages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Neurophysiologiste Warren </a:t>
            </a:r>
            <a:r>
              <a:rPr lang="fr-FR" dirty="0" err="1"/>
              <a:t>McCulloch</a:t>
            </a:r>
            <a:r>
              <a:rPr lang="fr-FR" dirty="0"/>
              <a:t> et le logicien Walter </a:t>
            </a:r>
            <a:r>
              <a:rPr lang="fr-FR" dirty="0" err="1"/>
              <a:t>Pitts</a:t>
            </a:r>
            <a:r>
              <a:rPr lang="fr-FR" dirty="0"/>
              <a:t> en 1943 proposent de </a:t>
            </a:r>
            <a:r>
              <a:rPr lang="fr-FR" b="1" dirty="0"/>
              <a:t>modéliser les neurones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Des liens forts entre </a:t>
            </a:r>
            <a:r>
              <a:rPr lang="fr-FR" b="1" dirty="0"/>
              <a:t>approches connexionnistes</a:t>
            </a:r>
            <a:r>
              <a:rPr lang="fr-FR" dirty="0"/>
              <a:t> en info et sciences cognitives + aussi un courant des sciences cognitives (</a:t>
            </a:r>
            <a:r>
              <a:rPr lang="fr-FR" b="1" dirty="0"/>
              <a:t>neurone + stimulus </a:t>
            </a:r>
            <a:r>
              <a:rPr lang="fr-FR" b="1" dirty="0">
                <a:sym typeface="Wingdings" panose="05000000000000000000" pitchFamily="2" charset="2"/>
              </a:rPr>
              <a:t> réaction</a:t>
            </a:r>
            <a:r>
              <a:rPr lang="fr-FR" dirty="0">
                <a:sym typeface="Wingdings" panose="05000000000000000000" pitchFamily="2" charset="2"/>
              </a:rPr>
              <a:t>) 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Les symbolistes sont très proches du courant </a:t>
            </a:r>
            <a:r>
              <a:rPr lang="fr-FR" b="1" dirty="0" err="1"/>
              <a:t>computationnaliste</a:t>
            </a:r>
            <a:r>
              <a:rPr lang="fr-FR" dirty="0"/>
              <a:t> (Fodor)  des sciences cognitives (</a:t>
            </a:r>
            <a:r>
              <a:rPr lang="fr-FR" b="1" dirty="0"/>
              <a:t>esprit = des règles + grande puissance de calcul et de classification &amp;&amp; hypothèse d’un langage de l’esprit</a:t>
            </a:r>
            <a:r>
              <a:rPr lang="fr-F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 Aujourd’hui approches synthétiques dominantes en sciences cognitives (</a:t>
            </a:r>
            <a:r>
              <a:rPr lang="fr-FR" b="1" dirty="0"/>
              <a:t>computationnalisme révisé</a:t>
            </a:r>
            <a:r>
              <a:rPr lang="fr-FR" dirty="0"/>
              <a:t>) mais difficile de mêler symbolisme et </a:t>
            </a:r>
            <a:r>
              <a:rPr lang="fr-FR" dirty="0" err="1"/>
              <a:t>connexionisme</a:t>
            </a:r>
            <a:r>
              <a:rPr lang="fr-FR" dirty="0"/>
              <a:t> pour l’IA.</a:t>
            </a:r>
            <a:endParaRPr lang="fr-FR" b="1" dirty="0"/>
          </a:p>
        </p:txBody>
      </p:sp>
      <p:pic>
        <p:nvPicPr>
          <p:cNvPr id="9" name="Image 8" descr="Une image contenant texte, capture d’écran, Police, Impression&#10;&#10;Le contenu généré par l’IA peut être incorrect.">
            <a:extLst>
              <a:ext uri="{FF2B5EF4-FFF2-40B4-BE49-F238E27FC236}">
                <a16:creationId xmlns:a16="http://schemas.microsoft.com/office/drawing/2014/main" id="{16D0498D-45C5-8B0D-C035-D4CA50AD5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397" y="3115418"/>
            <a:ext cx="2218563" cy="3429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788D26D-9E31-4115-6800-07ED54839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291" y="1725153"/>
            <a:ext cx="5445338" cy="9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96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0EA51-DA44-7F43-0CC4-407D33392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C835DE-AB38-F62B-ED10-8A4537B7D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renouveau des années 2010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A196797-757E-E17F-BB6A-92C3ED0C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343" y="590134"/>
            <a:ext cx="4891000" cy="113501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E3EED17-4463-0C10-5B77-E3F477A8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58" y="4953000"/>
            <a:ext cx="5533985" cy="153258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77407F3-E99B-73BD-58F0-57A8BCD7D3A0}"/>
              </a:ext>
            </a:extLst>
          </p:cNvPr>
          <p:cNvSpPr txBox="1"/>
          <p:nvPr/>
        </p:nvSpPr>
        <p:spPr>
          <a:xfrm>
            <a:off x="166816" y="1779687"/>
            <a:ext cx="598361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approches connexionnistes reprennent le dessus dès les années 80, notamment avec l’invention de la </a:t>
            </a:r>
            <a:r>
              <a:rPr lang="fr-FR" b="1" dirty="0"/>
              <a:t>rétropropagation stochastique </a:t>
            </a:r>
            <a:r>
              <a:rPr lang="fr-FR" dirty="0"/>
              <a:t>(recalculer le poids des informations à chaque étape) + les succès en computer vision (idée d’introduire de la « convolution » : du bruit dans les données d’entraînement)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Met fin à l’ « hiver de l’IA » : échec de </a:t>
            </a:r>
            <a:r>
              <a:rPr lang="fr-FR" dirty="0" err="1"/>
              <a:t>Rosenblatt</a:t>
            </a:r>
            <a:r>
              <a:rPr lang="fr-FR" dirty="0"/>
              <a:t> et des symboliques dans les années 1970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succès à partir de 2010 vient avant tout de </a:t>
            </a:r>
            <a:r>
              <a:rPr lang="fr-FR" b="1" dirty="0"/>
              <a:t>démonstrations de force </a:t>
            </a:r>
            <a:r>
              <a:rPr lang="fr-FR" dirty="0"/>
              <a:t>du </a:t>
            </a:r>
            <a:r>
              <a:rPr lang="fr-FR" dirty="0" err="1"/>
              <a:t>deep</a:t>
            </a:r>
            <a:r>
              <a:rPr lang="fr-FR" dirty="0"/>
              <a:t> learning (en computer vision notamment)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Démonstrations sont </a:t>
            </a:r>
            <a:r>
              <a:rPr lang="fr-FR" dirty="0" err="1"/>
              <a:t>srtt</a:t>
            </a:r>
            <a:r>
              <a:rPr lang="fr-FR" dirty="0"/>
              <a:t> liées à </a:t>
            </a:r>
            <a:r>
              <a:rPr lang="fr-FR" b="1" dirty="0"/>
              <a:t>l’apparition d’immenses bases de données </a:t>
            </a:r>
            <a:r>
              <a:rPr lang="fr-FR" dirty="0"/>
              <a:t>permettant d’entraîner les 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Chat GPT </a:t>
            </a:r>
            <a:r>
              <a:rPr lang="fr-FR" dirty="0">
                <a:sym typeface="Wingdings" panose="05000000000000000000" pitchFamily="2" charset="2"/>
              </a:rPr>
              <a:t> très connexionniste, entraîné sur corpus de 950 milliards de mots, </a:t>
            </a:r>
            <a:r>
              <a:rPr lang="fr-FR" dirty="0"/>
              <a:t> utilisation massive de la </a:t>
            </a:r>
            <a:r>
              <a:rPr lang="fr-FR" b="1" dirty="0"/>
              <a:t>rétropropagation stochastique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5" name="Image 4" descr="Une image contenant croquis, diagramme, Plan, dessin&#10;&#10;Le contenu généré par l’IA peut être incorrect.">
            <a:extLst>
              <a:ext uri="{FF2B5EF4-FFF2-40B4-BE49-F238E27FC236}">
                <a16:creationId xmlns:a16="http://schemas.microsoft.com/office/drawing/2014/main" id="{77AAD3C4-5328-0627-F6F8-5FBD7BC17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86" y="2243099"/>
            <a:ext cx="5697104" cy="193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33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7A9CFCA-E706-9B85-0509-44C6F7368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90" y="0"/>
            <a:ext cx="6681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87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E830A-DADD-838E-B2D3-37798EA19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0D9D5-8B2A-5269-F7DF-2AFF5D22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Derniers nés : les </a:t>
            </a:r>
            <a:r>
              <a:rPr lang="fr-FR" dirty="0" err="1"/>
              <a:t>transformers</a:t>
            </a:r>
            <a:r>
              <a:rPr lang="fr-FR" dirty="0"/>
              <a:t> </a:t>
            </a:r>
          </a:p>
        </p:txBody>
      </p:sp>
      <p:pic>
        <p:nvPicPr>
          <p:cNvPr id="5" name="Image 4" descr="Une image contenant Jeu PC, Personnage de fiction, dessin humoristique, Jeu d’action-aventure&#10;&#10;Le contenu généré par l’IA peut être incorrect.">
            <a:extLst>
              <a:ext uri="{FF2B5EF4-FFF2-40B4-BE49-F238E27FC236}">
                <a16:creationId xmlns:a16="http://schemas.microsoft.com/office/drawing/2014/main" id="{8F454037-72CC-BC4D-D30C-5428EEDFA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0" y="1055798"/>
            <a:ext cx="2933700" cy="15621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8B84B10-B62D-5A8B-A2B2-7DAD1D34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71" y="2801330"/>
            <a:ext cx="3439886" cy="17542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71C6772-4C4E-107B-2697-935A24A3B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29" y="4524543"/>
            <a:ext cx="4781485" cy="20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71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05CF7-E648-8655-365A-7AF1BDF5F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5">
            <a:extLst>
              <a:ext uri="{FF2B5EF4-FFF2-40B4-BE49-F238E27FC236}">
                <a16:creationId xmlns:a16="http://schemas.microsoft.com/office/drawing/2014/main" id="{E4A3D912-75B5-5E4F-D862-A777D790C34C}"/>
              </a:ext>
            </a:extLst>
          </p:cNvPr>
          <p:cNvSpPr txBox="1">
            <a:spLocks/>
          </p:cNvSpPr>
          <p:nvPr/>
        </p:nvSpPr>
        <p:spPr>
          <a:xfrm>
            <a:off x="2516187" y="2370978"/>
            <a:ext cx="7159625" cy="2215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II Une IA ou des </a:t>
            </a:r>
            <a:r>
              <a:rPr lang="fr-FR" sz="48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IAs</a:t>
            </a:r>
            <a:r>
              <a:rPr lang="fr-FR" sz="4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902905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6ED95-EB7D-1296-0ECE-59133A80A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F5459C-F38C-D37E-63F3-1F63E89E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Définir l’IA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E2DB7B-83CA-147B-865F-46BC92DB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743" y="1725153"/>
            <a:ext cx="6120443" cy="1360815"/>
          </a:xfrm>
          <a:prstGeom prst="rect">
            <a:avLst/>
          </a:prstGeom>
        </p:spPr>
      </p:pic>
      <p:pic>
        <p:nvPicPr>
          <p:cNvPr id="7" name="Image 6" descr="Une image contenant texte, capture d’écran, tasse de café&#10;&#10;Le contenu généré par l’IA peut être incorrect.">
            <a:extLst>
              <a:ext uri="{FF2B5EF4-FFF2-40B4-BE49-F238E27FC236}">
                <a16:creationId xmlns:a16="http://schemas.microsoft.com/office/drawing/2014/main" id="{61A99401-314D-3D75-6CEC-8284E41E5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230" y="2797195"/>
            <a:ext cx="2438956" cy="3810868"/>
          </a:xfrm>
          <a:prstGeom prst="rect">
            <a:avLst/>
          </a:prstGeom>
        </p:spPr>
      </p:pic>
      <p:pic>
        <p:nvPicPr>
          <p:cNvPr id="8" name="Image 7" descr="Une image contenant personne, habits, Visage humain, verres&#10;&#10;Le contenu généré par l’IA peut être incorrect.">
            <a:extLst>
              <a:ext uri="{FF2B5EF4-FFF2-40B4-BE49-F238E27FC236}">
                <a16:creationId xmlns:a16="http://schemas.microsoft.com/office/drawing/2014/main" id="{64E96361-52D3-DF09-5821-AA5D3560A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43" y="3429000"/>
            <a:ext cx="3566160" cy="237744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DC3F9B4-DACB-45C9-9844-B57E0B9A8592}"/>
              </a:ext>
            </a:extLst>
          </p:cNvPr>
          <p:cNvSpPr txBox="1"/>
          <p:nvPr/>
        </p:nvSpPr>
        <p:spPr>
          <a:xfrm>
            <a:off x="544286" y="1948543"/>
            <a:ext cx="475923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Intelligence artificielle terme forgé par des </a:t>
            </a:r>
            <a:r>
              <a:rPr lang="fr-FR" sz="2000" b="1" dirty="0"/>
              <a:t>symbolistes</a:t>
            </a:r>
            <a:r>
              <a:rPr lang="fr-FR" sz="2000" dirty="0"/>
              <a:t> (Mc </a:t>
            </a:r>
            <a:r>
              <a:rPr lang="fr-FR" sz="2000" dirty="0" err="1"/>
              <a:t>Carthy</a:t>
            </a:r>
            <a:r>
              <a:rPr lang="fr-FR" sz="2000" dirty="0"/>
              <a:t> et surtout repris par Minsky)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Nom </a:t>
            </a:r>
            <a:r>
              <a:rPr lang="fr-FR" sz="2000" b="1" dirty="0"/>
              <a:t>longtemps refusé aux connexionnistes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Quatre définitions de l’IA et selon le contexte où elles sont mobilisées on a des rapports différents à elle 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/>
              <a:t>Super-intelligence (enjeu : survie)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/>
              <a:t>Discipline scientifique (enjeu : transparence)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/>
              <a:t>Système </a:t>
            </a:r>
            <a:r>
              <a:rPr lang="fr-FR" dirty="0" err="1"/>
              <a:t>socio-technique</a:t>
            </a:r>
            <a:r>
              <a:rPr lang="fr-FR" dirty="0"/>
              <a:t> (enjeu : contrôle social et éthique)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/>
              <a:t>Marché économique (enjeu : favoriser l’innovation sans appropriation excessive)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6440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1B4B-AA05-5FD7-4BD6-56ACA46BB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07A3C-79D4-6D96-84F9-A44626EA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Supervised</a:t>
            </a:r>
            <a:r>
              <a:rPr lang="fr-FR" dirty="0"/>
              <a:t> vs </a:t>
            </a:r>
            <a:r>
              <a:rPr lang="fr-FR" dirty="0" err="1"/>
              <a:t>unsupervised</a:t>
            </a:r>
            <a:r>
              <a:rPr lang="fr-FR" dirty="0"/>
              <a:t> learning</a:t>
            </a:r>
          </a:p>
        </p:txBody>
      </p:sp>
      <p:pic>
        <p:nvPicPr>
          <p:cNvPr id="4" name="Image 3" descr="Une image contenant texte, Police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B2A0B8AE-BB63-CD73-E0BD-B01DA4C94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58" y="1945112"/>
            <a:ext cx="3825441" cy="169841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4249357-149B-B6FF-DF84-FC107EC1C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128" y="3878593"/>
            <a:ext cx="5965371" cy="84331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A2E050B-1AC1-055F-8E6C-C23D1E912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358" y="4953000"/>
            <a:ext cx="5533985" cy="15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6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32435-60F6-2731-B456-2C45116B4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6496FF-A30E-600F-9E46-1DCDAC87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 forte/IA faible </a:t>
            </a:r>
          </a:p>
        </p:txBody>
      </p:sp>
      <p:pic>
        <p:nvPicPr>
          <p:cNvPr id="4" name="Image 3" descr="Une image contenant texte, Visage humain, affiche, homme&#10;&#10;Le contenu généré par l’IA peut être incorrect.">
            <a:extLst>
              <a:ext uri="{FF2B5EF4-FFF2-40B4-BE49-F238E27FC236}">
                <a16:creationId xmlns:a16="http://schemas.microsoft.com/office/drawing/2014/main" id="{167E0717-09F5-CF97-C2D6-C926C3808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032" y="1186542"/>
            <a:ext cx="2146368" cy="3167743"/>
          </a:xfrm>
          <a:prstGeom prst="rect">
            <a:avLst/>
          </a:prstGeom>
        </p:spPr>
      </p:pic>
      <p:pic>
        <p:nvPicPr>
          <p:cNvPr id="6" name="Image 5" descr="Une image contenant Visage humain, personne, habits, portrait&#10;&#10;Le contenu généré par l’IA peut être incorrect.">
            <a:extLst>
              <a:ext uri="{FF2B5EF4-FFF2-40B4-BE49-F238E27FC236}">
                <a16:creationId xmlns:a16="http://schemas.microsoft.com/office/drawing/2014/main" id="{8AEE92BE-A119-2A8C-6E16-986B0F292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624" y="3871614"/>
            <a:ext cx="2679838" cy="2794144"/>
          </a:xfrm>
          <a:prstGeom prst="rect">
            <a:avLst/>
          </a:prstGeom>
        </p:spPr>
      </p:pic>
      <p:pic>
        <p:nvPicPr>
          <p:cNvPr id="8" name="Image 7" descr="Une image contenant art&#10;&#10;Le contenu généré par l’IA peut être incorrect.">
            <a:extLst>
              <a:ext uri="{FF2B5EF4-FFF2-40B4-BE49-F238E27FC236}">
                <a16:creationId xmlns:a16="http://schemas.microsoft.com/office/drawing/2014/main" id="{1B3865CE-6F75-2B4B-D0FC-06CCAF677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73" y="1959163"/>
            <a:ext cx="2519911" cy="16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0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399FE-C8E5-F258-C670-8F5BE1DE1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95F29-9898-B1D2-05C5-FF8CE13B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Stochastique ou inconnu ?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FC0953A-6F74-F752-4DBE-5AC1C03C0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171" y="1568896"/>
            <a:ext cx="6302829" cy="91969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66D8072-07B8-FEA2-C6D9-89FED2E49351}"/>
              </a:ext>
            </a:extLst>
          </p:cNvPr>
          <p:cNvSpPr txBox="1"/>
          <p:nvPr/>
        </p:nvSpPr>
        <p:spPr>
          <a:xfrm>
            <a:off x="5889171" y="2488594"/>
            <a:ext cx="595580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There are </a:t>
            </a:r>
            <a:r>
              <a:rPr lang="fr-FR" sz="1400" dirty="0" err="1"/>
              <a:t>two</a:t>
            </a:r>
            <a:r>
              <a:rPr lang="fr-FR" sz="1400" dirty="0"/>
              <a:t> cultures in the use of </a:t>
            </a:r>
            <a:r>
              <a:rPr lang="fr-FR" sz="1400" dirty="0" err="1"/>
              <a:t>statistical</a:t>
            </a:r>
            <a:r>
              <a:rPr lang="fr-FR" sz="1400" dirty="0"/>
              <a:t> modeling to </a:t>
            </a:r>
            <a:r>
              <a:rPr lang="fr-FR" sz="1400" dirty="0" err="1"/>
              <a:t>reach</a:t>
            </a:r>
            <a:r>
              <a:rPr lang="fr-FR" sz="1400" dirty="0"/>
              <a:t> conclusions </a:t>
            </a:r>
            <a:r>
              <a:rPr lang="fr-FR" sz="1400" dirty="0" err="1"/>
              <a:t>from</a:t>
            </a:r>
            <a:r>
              <a:rPr lang="fr-FR" sz="1400" dirty="0"/>
              <a:t> data. One assumes </a:t>
            </a:r>
            <a:r>
              <a:rPr lang="fr-FR" sz="1400" dirty="0" err="1"/>
              <a:t>that</a:t>
            </a:r>
            <a:r>
              <a:rPr lang="fr-FR" sz="1400" dirty="0"/>
              <a:t> the data are </a:t>
            </a:r>
            <a:r>
              <a:rPr lang="fr-FR" sz="1400" dirty="0" err="1"/>
              <a:t>generated</a:t>
            </a:r>
            <a:r>
              <a:rPr lang="fr-FR" sz="1400" dirty="0"/>
              <a:t> by a </a:t>
            </a:r>
            <a:r>
              <a:rPr lang="fr-FR" sz="1400" dirty="0" err="1"/>
              <a:t>given</a:t>
            </a:r>
            <a:r>
              <a:rPr lang="fr-FR" sz="1400" dirty="0"/>
              <a:t> </a:t>
            </a:r>
            <a:r>
              <a:rPr lang="fr-FR" sz="1400" dirty="0" err="1"/>
              <a:t>stochastic</a:t>
            </a:r>
            <a:r>
              <a:rPr lang="fr-FR" sz="1400" dirty="0"/>
              <a:t> data model. The </a:t>
            </a:r>
            <a:r>
              <a:rPr lang="fr-FR" sz="1400" dirty="0" err="1"/>
              <a:t>other</a:t>
            </a:r>
            <a:r>
              <a:rPr lang="fr-FR" sz="1400" dirty="0"/>
              <a:t> uses </a:t>
            </a:r>
            <a:r>
              <a:rPr lang="fr-FR" sz="1400" dirty="0" err="1"/>
              <a:t>algorithmic</a:t>
            </a:r>
            <a:r>
              <a:rPr lang="fr-FR" sz="1400" dirty="0"/>
              <a:t> </a:t>
            </a:r>
            <a:r>
              <a:rPr lang="fr-FR" sz="1400" dirty="0" err="1"/>
              <a:t>models</a:t>
            </a:r>
            <a:r>
              <a:rPr lang="fr-FR" sz="1400" dirty="0"/>
              <a:t> and </a:t>
            </a:r>
            <a:r>
              <a:rPr lang="fr-FR" sz="1400" dirty="0" err="1"/>
              <a:t>treats</a:t>
            </a:r>
            <a:r>
              <a:rPr lang="fr-FR" sz="1400" dirty="0"/>
              <a:t> the data </a:t>
            </a:r>
            <a:r>
              <a:rPr lang="fr-FR" sz="1400" dirty="0" err="1"/>
              <a:t>mechanism</a:t>
            </a:r>
            <a:r>
              <a:rPr lang="fr-FR" sz="1400" dirty="0"/>
              <a:t> as </a:t>
            </a:r>
            <a:r>
              <a:rPr lang="fr-FR" sz="1400" dirty="0" err="1"/>
              <a:t>unknown</a:t>
            </a:r>
            <a:r>
              <a:rPr lang="fr-FR" sz="1400" dirty="0"/>
              <a:t>. The </a:t>
            </a:r>
            <a:r>
              <a:rPr lang="fr-FR" sz="1400" dirty="0" err="1"/>
              <a:t>statistical</a:t>
            </a:r>
            <a:r>
              <a:rPr lang="fr-FR" sz="1400" dirty="0"/>
              <a:t> </a:t>
            </a:r>
            <a:r>
              <a:rPr lang="fr-FR" sz="1400" dirty="0" err="1"/>
              <a:t>community</a:t>
            </a:r>
            <a:r>
              <a:rPr lang="fr-FR" sz="1400" dirty="0"/>
              <a:t> has been </a:t>
            </a:r>
            <a:r>
              <a:rPr lang="fr-FR" sz="1400" dirty="0" err="1"/>
              <a:t>committed</a:t>
            </a:r>
            <a:r>
              <a:rPr lang="fr-FR" sz="1400" dirty="0"/>
              <a:t> to the </a:t>
            </a:r>
            <a:r>
              <a:rPr lang="fr-FR" sz="1400" dirty="0" err="1"/>
              <a:t>almost</a:t>
            </a:r>
            <a:r>
              <a:rPr lang="fr-FR" sz="1400" dirty="0"/>
              <a:t> exclusive use of data </a:t>
            </a:r>
            <a:r>
              <a:rPr lang="fr-FR" sz="1400" dirty="0" err="1"/>
              <a:t>models</a:t>
            </a:r>
            <a:r>
              <a:rPr lang="fr-FR" sz="1400" dirty="0"/>
              <a:t>. This </a:t>
            </a:r>
            <a:r>
              <a:rPr lang="fr-FR" sz="1400" dirty="0" err="1"/>
              <a:t>commitment</a:t>
            </a:r>
            <a:r>
              <a:rPr lang="fr-FR" sz="1400" dirty="0"/>
              <a:t> has </a:t>
            </a:r>
            <a:r>
              <a:rPr lang="fr-FR" sz="1400" dirty="0" err="1"/>
              <a:t>led</a:t>
            </a:r>
            <a:r>
              <a:rPr lang="fr-FR" sz="1400" dirty="0"/>
              <a:t> to </a:t>
            </a:r>
            <a:r>
              <a:rPr lang="fr-FR" sz="1400" dirty="0" err="1"/>
              <a:t>irrelevant</a:t>
            </a:r>
            <a:r>
              <a:rPr lang="fr-FR" sz="1400" dirty="0"/>
              <a:t> </a:t>
            </a:r>
            <a:r>
              <a:rPr lang="fr-FR" sz="1400" dirty="0" err="1"/>
              <a:t>theory</a:t>
            </a:r>
            <a:r>
              <a:rPr lang="fr-FR" sz="1400" dirty="0"/>
              <a:t>, </a:t>
            </a:r>
            <a:r>
              <a:rPr lang="fr-FR" sz="1400" dirty="0" err="1"/>
              <a:t>questionable</a:t>
            </a:r>
            <a:r>
              <a:rPr lang="fr-FR" sz="1400" dirty="0"/>
              <a:t> conclusions, and has </a:t>
            </a:r>
            <a:r>
              <a:rPr lang="fr-FR" sz="1400" dirty="0" err="1"/>
              <a:t>kept</a:t>
            </a:r>
            <a:r>
              <a:rPr lang="fr-FR" sz="1400" dirty="0"/>
              <a:t> </a:t>
            </a:r>
            <a:r>
              <a:rPr lang="fr-FR" sz="1400" dirty="0" err="1"/>
              <a:t>statisticians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working</a:t>
            </a:r>
            <a:r>
              <a:rPr lang="fr-FR" sz="1400" dirty="0"/>
              <a:t> on a large range of </a:t>
            </a:r>
            <a:r>
              <a:rPr lang="fr-FR" sz="1400" dirty="0" err="1"/>
              <a:t>interesting</a:t>
            </a:r>
            <a:r>
              <a:rPr lang="fr-FR" sz="1400" dirty="0"/>
              <a:t> </a:t>
            </a:r>
            <a:r>
              <a:rPr lang="fr-FR" sz="1400" dirty="0" err="1"/>
              <a:t>current</a:t>
            </a:r>
            <a:r>
              <a:rPr lang="fr-FR" sz="1400" dirty="0"/>
              <a:t> </a:t>
            </a:r>
            <a:r>
              <a:rPr lang="fr-FR" sz="1400" dirty="0" err="1"/>
              <a:t>problems</a:t>
            </a:r>
            <a:r>
              <a:rPr lang="fr-FR" sz="1400" dirty="0"/>
              <a:t>. </a:t>
            </a:r>
            <a:r>
              <a:rPr lang="fr-FR" sz="1400" dirty="0" err="1"/>
              <a:t>Algorithmic</a:t>
            </a:r>
            <a:r>
              <a:rPr lang="fr-FR" sz="1400" dirty="0"/>
              <a:t> modeling, </a:t>
            </a:r>
            <a:r>
              <a:rPr lang="fr-FR" sz="1400" dirty="0" err="1"/>
              <a:t>both</a:t>
            </a:r>
            <a:r>
              <a:rPr lang="fr-FR" sz="1400" dirty="0"/>
              <a:t> in </a:t>
            </a:r>
            <a:r>
              <a:rPr lang="fr-FR" sz="1400" dirty="0" err="1"/>
              <a:t>theoryand</a:t>
            </a:r>
            <a:r>
              <a:rPr lang="fr-FR" sz="1400" dirty="0"/>
              <a:t> practice, has </a:t>
            </a:r>
            <a:r>
              <a:rPr lang="fr-FR" sz="1400" dirty="0" err="1"/>
              <a:t>developed</a:t>
            </a:r>
            <a:r>
              <a:rPr lang="fr-FR" sz="1400" dirty="0"/>
              <a:t> </a:t>
            </a:r>
            <a:r>
              <a:rPr lang="fr-FR" sz="1400" dirty="0" err="1"/>
              <a:t>rapidly</a:t>
            </a:r>
            <a:r>
              <a:rPr lang="fr-FR" sz="1400" dirty="0"/>
              <a:t> in </a:t>
            </a:r>
            <a:r>
              <a:rPr lang="fr-FR" sz="1400" dirty="0" err="1"/>
              <a:t>fields</a:t>
            </a:r>
            <a:r>
              <a:rPr lang="fr-FR" sz="1400" dirty="0"/>
              <a:t> </a:t>
            </a:r>
            <a:r>
              <a:rPr lang="fr-FR" sz="1400" dirty="0" err="1"/>
              <a:t>outside</a:t>
            </a:r>
            <a:r>
              <a:rPr lang="fr-FR" sz="1400" dirty="0"/>
              <a:t> </a:t>
            </a:r>
            <a:r>
              <a:rPr lang="fr-FR" sz="1400" dirty="0" err="1"/>
              <a:t>statistics</a:t>
            </a:r>
            <a:r>
              <a:rPr lang="fr-FR" sz="1400" dirty="0"/>
              <a:t>. It can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used</a:t>
            </a:r>
            <a:r>
              <a:rPr lang="fr-FR" sz="1400" dirty="0"/>
              <a:t> </a:t>
            </a:r>
            <a:r>
              <a:rPr lang="fr-FR" sz="1400" dirty="0" err="1"/>
              <a:t>both</a:t>
            </a:r>
            <a:r>
              <a:rPr lang="fr-FR" sz="1400" dirty="0"/>
              <a:t> on large </a:t>
            </a:r>
            <a:r>
              <a:rPr lang="fr-FR" sz="1400" dirty="0" err="1"/>
              <a:t>complex</a:t>
            </a:r>
            <a:r>
              <a:rPr lang="fr-FR" sz="1400" dirty="0"/>
              <a:t> data sets and as a more </a:t>
            </a:r>
            <a:r>
              <a:rPr lang="fr-FR" sz="1400" dirty="0" err="1"/>
              <a:t>accurate</a:t>
            </a:r>
            <a:r>
              <a:rPr lang="fr-FR" sz="1400" dirty="0"/>
              <a:t> and informative alternative to data modeling on </a:t>
            </a:r>
            <a:r>
              <a:rPr lang="fr-FR" sz="1400" dirty="0" err="1"/>
              <a:t>smaller</a:t>
            </a:r>
            <a:r>
              <a:rPr lang="fr-FR" sz="1400" dirty="0"/>
              <a:t> data sets. If </a:t>
            </a:r>
            <a:r>
              <a:rPr lang="fr-FR" sz="1400" dirty="0" err="1"/>
              <a:t>our</a:t>
            </a:r>
            <a:r>
              <a:rPr lang="fr-FR" sz="1400" dirty="0"/>
              <a:t> goal as a </a:t>
            </a:r>
            <a:r>
              <a:rPr lang="fr-FR" sz="1400" dirty="0" err="1"/>
              <a:t>field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to use data to solve </a:t>
            </a:r>
            <a:r>
              <a:rPr lang="fr-FR" sz="1400" dirty="0" err="1"/>
              <a:t>problems</a:t>
            </a:r>
            <a:r>
              <a:rPr lang="fr-FR" sz="1400" dirty="0"/>
              <a:t>, </a:t>
            </a:r>
            <a:r>
              <a:rPr lang="fr-FR" sz="1400" dirty="0" err="1"/>
              <a:t>then</a:t>
            </a:r>
            <a:r>
              <a:rPr lang="fr-FR" sz="1400" dirty="0"/>
              <a:t> </a:t>
            </a:r>
            <a:r>
              <a:rPr lang="fr-FR" sz="1400" dirty="0" err="1"/>
              <a:t>we</a:t>
            </a:r>
            <a:r>
              <a:rPr lang="fr-FR" sz="1400" dirty="0"/>
              <a:t> </a:t>
            </a:r>
            <a:r>
              <a:rPr lang="fr-FR" sz="1400" dirty="0" err="1"/>
              <a:t>need</a:t>
            </a:r>
            <a:r>
              <a:rPr lang="fr-FR" sz="1400" dirty="0"/>
              <a:t> to move </a:t>
            </a:r>
            <a:r>
              <a:rPr lang="fr-FR" sz="1400" dirty="0" err="1"/>
              <a:t>away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exclusive </a:t>
            </a:r>
            <a:r>
              <a:rPr lang="fr-FR" sz="1400" dirty="0" err="1"/>
              <a:t>dependence</a:t>
            </a:r>
            <a:r>
              <a:rPr lang="fr-FR" sz="1400" dirty="0"/>
              <a:t> on data </a:t>
            </a:r>
            <a:r>
              <a:rPr lang="fr-FR" sz="1400" dirty="0" err="1"/>
              <a:t>models</a:t>
            </a:r>
            <a:r>
              <a:rPr lang="fr-FR" sz="1400" dirty="0"/>
              <a:t> and </a:t>
            </a:r>
            <a:r>
              <a:rPr lang="fr-FR" sz="1400" dirty="0" err="1"/>
              <a:t>adopt</a:t>
            </a:r>
            <a:r>
              <a:rPr lang="fr-FR" sz="1400" dirty="0"/>
              <a:t> a more diverse set of </a:t>
            </a:r>
            <a:r>
              <a:rPr lang="fr-FR" sz="1400" dirty="0" err="1"/>
              <a:t>tools</a:t>
            </a:r>
            <a:endParaRPr lang="fr-FR" sz="1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106114-1884-CB27-C513-FAE234AFE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97364"/>
            <a:ext cx="5748976" cy="1102744"/>
          </a:xfrm>
          <a:prstGeom prst="rect">
            <a:avLst/>
          </a:prstGeom>
        </p:spPr>
      </p:pic>
      <p:pic>
        <p:nvPicPr>
          <p:cNvPr id="8" name="Image 7" descr="Une image contenant ligne, diagramm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2B72370-7A2C-D60B-9869-EC63D58E5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2118360"/>
            <a:ext cx="4942519" cy="1955800"/>
          </a:xfrm>
          <a:prstGeom prst="rect">
            <a:avLst/>
          </a:prstGeom>
        </p:spPr>
      </p:pic>
      <p:pic>
        <p:nvPicPr>
          <p:cNvPr id="10" name="Image 9" descr="Une image contenant diagramme, ligne, capture d’écran, texte&#10;&#10;Le contenu généré par l’IA peut être incorrect.">
            <a:extLst>
              <a:ext uri="{FF2B5EF4-FFF2-40B4-BE49-F238E27FC236}">
                <a16:creationId xmlns:a16="http://schemas.microsoft.com/office/drawing/2014/main" id="{DC8954FA-F04E-03AF-C7DD-958946C4B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99" y="4410479"/>
            <a:ext cx="3205480" cy="228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5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5">
            <a:extLst>
              <a:ext uri="{FF2B5EF4-FFF2-40B4-BE49-F238E27FC236}">
                <a16:creationId xmlns:a16="http://schemas.microsoft.com/office/drawing/2014/main" id="{A81EBA55-1D6B-9F38-FF65-4F935228EDEA}"/>
              </a:ext>
            </a:extLst>
          </p:cNvPr>
          <p:cNvSpPr txBox="1">
            <a:spLocks/>
          </p:cNvSpPr>
          <p:nvPr/>
        </p:nvSpPr>
        <p:spPr>
          <a:xfrm>
            <a:off x="1960770" y="2759179"/>
            <a:ext cx="8270461" cy="1339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353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Séance 4 :</a:t>
            </a:r>
            <a:r>
              <a:rPr lang="fr-FR" sz="4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4155782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2AFBF-D6FC-12DD-5ADA-A0F13AD7E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5">
            <a:extLst>
              <a:ext uri="{FF2B5EF4-FFF2-40B4-BE49-F238E27FC236}">
                <a16:creationId xmlns:a16="http://schemas.microsoft.com/office/drawing/2014/main" id="{38B5D705-DBC9-3B58-D12B-6292BE1FA984}"/>
              </a:ext>
            </a:extLst>
          </p:cNvPr>
          <p:cNvSpPr txBox="1">
            <a:spLocks/>
          </p:cNvSpPr>
          <p:nvPr/>
        </p:nvSpPr>
        <p:spPr>
          <a:xfrm>
            <a:off x="2516187" y="2370978"/>
            <a:ext cx="7159625" cy="2215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III L’IA dans l’espace public</a:t>
            </a:r>
          </a:p>
        </p:txBody>
      </p:sp>
    </p:spTree>
    <p:extLst>
      <p:ext uri="{BB962C8B-B14F-4D97-AF65-F5344CB8AC3E}">
        <p14:creationId xmlns:p14="http://schemas.microsoft.com/office/powerpoint/2010/main" val="3940503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ADB9C-C5A2-D2DF-7011-6698EB169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C038C4-66B9-822F-2A4C-D7D447F6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Singularité et panique morale</a:t>
            </a:r>
          </a:p>
        </p:txBody>
      </p:sp>
      <p:pic>
        <p:nvPicPr>
          <p:cNvPr id="3" name="Image 2" descr="Une image contenant texte, Visage humain, affiche, homme&#10;&#10;Le contenu généré par l’IA peut être incorrect.">
            <a:extLst>
              <a:ext uri="{FF2B5EF4-FFF2-40B4-BE49-F238E27FC236}">
                <a16:creationId xmlns:a16="http://schemas.microsoft.com/office/drawing/2014/main" id="{B1476F01-A5FB-F9E8-3E24-4FBB70B7B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352" y="872366"/>
            <a:ext cx="2146368" cy="316774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8EBDFAA-EFAB-B3E0-57A2-AC74DEAAA109}"/>
              </a:ext>
            </a:extLst>
          </p:cNvPr>
          <p:cNvSpPr txBox="1"/>
          <p:nvPr/>
        </p:nvSpPr>
        <p:spPr>
          <a:xfrm>
            <a:off x="375920" y="1812929"/>
            <a:ext cx="55067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Lié à la sortie progressive après les années 80 de </a:t>
            </a:r>
            <a:r>
              <a:rPr lang="fr-FR" b="1" dirty="0"/>
              <a:t>l’arène scientifique </a:t>
            </a:r>
            <a:r>
              <a:rPr lang="fr-FR" dirty="0"/>
              <a:t>pour entrer dans d’autres arènes.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Avant 2000 les sorties du domaine scientifique sont assez « niches » : ce sont les robots qui inquiètent et non les IA, même si l’IA est en filigrane (</a:t>
            </a:r>
            <a:r>
              <a:rPr lang="fr-FR" i="1" dirty="0"/>
              <a:t>Terminator</a:t>
            </a:r>
            <a:r>
              <a:rPr lang="fr-FR" dirty="0"/>
              <a:t>, </a:t>
            </a:r>
            <a:r>
              <a:rPr lang="fr-FR" i="1" dirty="0" err="1"/>
              <a:t>Westworld</a:t>
            </a:r>
            <a:r>
              <a:rPr lang="fr-FR" dirty="0"/>
              <a:t>, … avec une exception : Asimov).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Explosion à partir de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IA remplace les robots </a:t>
            </a:r>
            <a:r>
              <a:rPr lang="fr-FR" dirty="0">
                <a:sym typeface="Wingdings" panose="05000000000000000000" pitchFamily="2" charset="2"/>
              </a:rPr>
              <a:t> transformation des peurs (moins de mentions de la singularité, plus de mentions des enjeux éthiques et économiques)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0894D33-1640-7D4D-92C0-AA64DA37B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360" y="35708"/>
            <a:ext cx="6422571" cy="9405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27D164F-5A32-E13E-2E26-933B0E079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642" y="4076052"/>
            <a:ext cx="4770208" cy="2565264"/>
          </a:xfrm>
          <a:prstGeom prst="rect">
            <a:avLst/>
          </a:prstGeom>
        </p:spPr>
      </p:pic>
      <p:pic>
        <p:nvPicPr>
          <p:cNvPr id="14" name="Image 13" descr="Une image contenant Visage humain, portrait, habits, personne&#10;&#10;Le contenu généré par l’IA peut être incorrect.">
            <a:extLst>
              <a:ext uri="{FF2B5EF4-FFF2-40B4-BE49-F238E27FC236}">
                <a16:creationId xmlns:a16="http://schemas.microsoft.com/office/drawing/2014/main" id="{912071D7-51DE-995F-9B85-4D5E5C901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614" y="1012214"/>
            <a:ext cx="2072013" cy="2922509"/>
          </a:xfrm>
          <a:prstGeom prst="rect">
            <a:avLst/>
          </a:prstGeom>
        </p:spPr>
      </p:pic>
      <p:pic>
        <p:nvPicPr>
          <p:cNvPr id="16" name="Image 15" descr="Une image contenant texte, dessin humoristique, Dessin animé, Animation&#10;&#10;Le contenu généré par l’IA peut être incorrect.">
            <a:extLst>
              <a:ext uri="{FF2B5EF4-FFF2-40B4-BE49-F238E27FC236}">
                <a16:creationId xmlns:a16="http://schemas.microsoft.com/office/drawing/2014/main" id="{051BE234-847D-3EF3-89EE-A3EC337CC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55" y="5156959"/>
            <a:ext cx="27622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12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B2040-0796-A209-A83F-BD7D27E14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3BB186-EA0E-BA2F-75D5-983010DF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visibilité favorisée par de nombreux acteurs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B2ECE1A-4A39-9C88-7460-1FBA0EE97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142" y="1944260"/>
            <a:ext cx="6422571" cy="9405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DA8F7E-6274-B4CC-5E98-0430E9827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361" y="3233057"/>
            <a:ext cx="4763351" cy="341117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619F812-1C66-B7DC-970D-0D4B73F6BD69}"/>
              </a:ext>
            </a:extLst>
          </p:cNvPr>
          <p:cNvSpPr txBox="1"/>
          <p:nvPr/>
        </p:nvSpPr>
        <p:spPr>
          <a:xfrm>
            <a:off x="589280" y="2032728"/>
            <a:ext cx="488696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 de 35 237 articles de presse, 17 rapports publics et des entretiens avec des hommes politiques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</a:t>
            </a:r>
            <a:r>
              <a:rPr lang="fr-FR" b="1" dirty="0"/>
              <a:t>interviews de spécialistes </a:t>
            </a:r>
            <a:r>
              <a:rPr lang="fr-FR" dirty="0"/>
              <a:t>sont extrêmement surreprésentées dans le corpus de presse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Une très grande influence des grands groupes économiques  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/>
              <a:t>Rachat des spécialistes médiatiques et de leurs start-ups (</a:t>
            </a:r>
            <a:r>
              <a:rPr lang="fr-FR" dirty="0" err="1"/>
              <a:t>deepmind</a:t>
            </a:r>
            <a:r>
              <a:rPr lang="fr-FR" dirty="0"/>
              <a:t> Google, Le </a:t>
            </a:r>
            <a:r>
              <a:rPr lang="fr-FR" dirty="0" err="1"/>
              <a:t>Cun</a:t>
            </a:r>
            <a:r>
              <a:rPr lang="fr-FR" dirty="0"/>
              <a:t> Facebook, …) + </a:t>
            </a:r>
            <a:r>
              <a:rPr lang="fr-FR" dirty="0" err="1"/>
              <a:t>Youtube</a:t>
            </a:r>
            <a:r>
              <a:rPr lang="fr-FR" dirty="0"/>
              <a:t> appartient à Google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/>
              <a:t>Organisation de coups d’éclats (</a:t>
            </a:r>
            <a:r>
              <a:rPr lang="fr-FR" dirty="0" err="1"/>
              <a:t>Deepblue</a:t>
            </a:r>
            <a:r>
              <a:rPr lang="fr-FR" dirty="0"/>
              <a:t> Kasparov, …)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/>
              <a:t>Chantage à la publicité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Lutte des acteurs critiques pour se « faire une place » </a:t>
            </a:r>
          </a:p>
        </p:txBody>
      </p:sp>
    </p:spTree>
    <p:extLst>
      <p:ext uri="{BB962C8B-B14F-4D97-AF65-F5344CB8AC3E}">
        <p14:creationId xmlns:p14="http://schemas.microsoft.com/office/powerpoint/2010/main" val="3641251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354E5-0931-0165-604E-AB048CA46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FD3282-C52D-5A3F-F8D9-0E4FB2A59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visibilité favorisée par de nombreux acteurs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ED3B358-7BAB-1D4F-2832-B299BDA01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002" y="1517549"/>
            <a:ext cx="7385252" cy="534045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58D920F-C5D1-E498-0723-04F000D12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07" y="2007406"/>
            <a:ext cx="4062980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19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19AEE-0173-4A7C-C57D-84D76B85A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10AFC7-155F-E44E-1754-A79323954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thèmes divers et qui suscitent plus ou moins d’intérêt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77E64B5-819B-ED2F-A3E9-94FF5307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234" y="1869564"/>
            <a:ext cx="6422571" cy="9405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F58EBB2-3237-9799-1A03-F065BF5A2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597" y="3334372"/>
            <a:ext cx="4770208" cy="25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94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4532C-422B-872E-3EF7-210FCA425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8D26C1-6028-4C2F-4B69-46777906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thèmes divers et qui suscitent plus ou moins d’intérêt</a:t>
            </a:r>
          </a:p>
        </p:txBody>
      </p:sp>
      <p:pic>
        <p:nvPicPr>
          <p:cNvPr id="4" name="Image 3" descr="Une image contenant diagramme, texte, ligne, Plan&#10;&#10;Le contenu généré par l’IA peut être incorrect.">
            <a:extLst>
              <a:ext uri="{FF2B5EF4-FFF2-40B4-BE49-F238E27FC236}">
                <a16:creationId xmlns:a16="http://schemas.microsoft.com/office/drawing/2014/main" id="{355F3CFF-D88D-1E40-487C-988F81EC3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91" y="3032617"/>
            <a:ext cx="6613341" cy="33858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91BE775-A989-3293-F5A4-5D75E2F4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871" y="3096778"/>
            <a:ext cx="5312129" cy="33858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A503A99-93B5-87C8-134A-D6F98A9AD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714" y="1940684"/>
            <a:ext cx="6422571" cy="9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68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EEB7C-7E23-C603-BF17-399CC1FAE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5">
            <a:extLst>
              <a:ext uri="{FF2B5EF4-FFF2-40B4-BE49-F238E27FC236}">
                <a16:creationId xmlns:a16="http://schemas.microsoft.com/office/drawing/2014/main" id="{1F41F914-4FF6-C76A-CFB8-BAAB89F168F8}"/>
              </a:ext>
            </a:extLst>
          </p:cNvPr>
          <p:cNvSpPr txBox="1">
            <a:spLocks/>
          </p:cNvSpPr>
          <p:nvPr/>
        </p:nvSpPr>
        <p:spPr>
          <a:xfrm>
            <a:off x="2516187" y="2370978"/>
            <a:ext cx="7159625" cy="2215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IV IA et données</a:t>
            </a:r>
          </a:p>
        </p:txBody>
      </p:sp>
    </p:spTree>
    <p:extLst>
      <p:ext uri="{BB962C8B-B14F-4D97-AF65-F5344CB8AC3E}">
        <p14:creationId xmlns:p14="http://schemas.microsoft.com/office/powerpoint/2010/main" val="4068456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FE78D-7DBD-D78D-3C44-D6A3319D6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02F2AF-888B-16A8-6C58-74A06759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dépendance aux données</a:t>
            </a:r>
          </a:p>
        </p:txBody>
      </p:sp>
      <p:pic>
        <p:nvPicPr>
          <p:cNvPr id="5" name="Image 4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108C9542-6189-E558-270B-387DFB2FB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3773719"/>
            <a:ext cx="3810000" cy="2000250"/>
          </a:xfrm>
          <a:prstGeom prst="rect">
            <a:avLst/>
          </a:prstGeom>
        </p:spPr>
      </p:pic>
      <p:pic>
        <p:nvPicPr>
          <p:cNvPr id="6" name="Image 5" descr="Une image contenant texte, bois, en bois, sol&#10;&#10;Le contenu généré par l’IA peut être incorrect.">
            <a:extLst>
              <a:ext uri="{FF2B5EF4-FFF2-40B4-BE49-F238E27FC236}">
                <a16:creationId xmlns:a16="http://schemas.microsoft.com/office/drawing/2014/main" id="{90D6F34C-255A-4A90-A47C-79FC1B44C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351" y="3327855"/>
            <a:ext cx="1743075" cy="2619375"/>
          </a:xfrm>
          <a:prstGeom prst="rect">
            <a:avLst/>
          </a:prstGeom>
        </p:spPr>
      </p:pic>
      <p:pic>
        <p:nvPicPr>
          <p:cNvPr id="8" name="Image 7" descr="Une image contenant texte, capture d’écran, Police, Rectangle&#10;&#10;Le contenu généré par l’IA peut être incorrect.">
            <a:extLst>
              <a:ext uri="{FF2B5EF4-FFF2-40B4-BE49-F238E27FC236}">
                <a16:creationId xmlns:a16="http://schemas.microsoft.com/office/drawing/2014/main" id="{3557DDEC-3874-782A-AE96-FA947AF16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195" y="1146946"/>
            <a:ext cx="3923619" cy="24419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D2A7F67-4FA3-5A48-73BB-7845052F9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567" y="1660167"/>
            <a:ext cx="2691187" cy="183381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ABADD9B-3923-7FDA-B2C9-4D42F54363DB}"/>
              </a:ext>
            </a:extLst>
          </p:cNvPr>
          <p:cNvSpPr txBox="1"/>
          <p:nvPr/>
        </p:nvSpPr>
        <p:spPr>
          <a:xfrm>
            <a:off x="5486400" y="59346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Mon cours sur les données : </a:t>
            </a:r>
            <a:r>
              <a:rPr lang="fr-FR" dirty="0">
                <a:hlinkClick r:id="rId6"/>
              </a:rPr>
              <a:t>https://drive.google.com/drive/folders/1kX58tWc_7LJbZmzaxarBjM7uhMEmArrp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3106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68F7D-F2E8-0CFF-1A6B-BFC72DAE1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828C33-E547-C206-9B75-AC8C89156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et biais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FC6D82-DF5D-D9A3-4D82-5CFB5068F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57" y="1868643"/>
            <a:ext cx="6749142" cy="2599070"/>
          </a:xfrm>
          <a:prstGeom prst="rect">
            <a:avLst/>
          </a:prstGeom>
        </p:spPr>
      </p:pic>
      <p:pic>
        <p:nvPicPr>
          <p:cNvPr id="7" name="Image 6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F3B18A62-B0B7-38F5-F07A-855DCAF3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09" y="4562475"/>
            <a:ext cx="1990725" cy="2295525"/>
          </a:xfrm>
          <a:prstGeom prst="rect">
            <a:avLst/>
          </a:prstGeom>
        </p:spPr>
      </p:pic>
      <p:pic>
        <p:nvPicPr>
          <p:cNvPr id="9" name="Image 8" descr="Une image contenant texte, capture d’écran, logiciel, carte&#10;&#10;Le contenu généré par l’IA peut être incorrect.">
            <a:extLst>
              <a:ext uri="{FF2B5EF4-FFF2-40B4-BE49-F238E27FC236}">
                <a16:creationId xmlns:a16="http://schemas.microsoft.com/office/drawing/2014/main" id="{BBFBC7E7-7F5A-9B21-45FA-41956035B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952" y="4611203"/>
            <a:ext cx="3819401" cy="199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13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69A54-97F8-8C4E-993F-CF3AE4332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E9EF4A-29E8-AAA0-3E10-B92AEA59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 prisme sur la société ?</a:t>
            </a:r>
          </a:p>
        </p:txBody>
      </p:sp>
      <p:pic>
        <p:nvPicPr>
          <p:cNvPr id="5" name="Image 4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F8C2B76F-A5C9-512E-0BE1-DCA98C724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133" y="2211621"/>
            <a:ext cx="2626364" cy="369879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A714952-5DE9-E6E1-42C1-B1237E2BD2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76"/>
          <a:stretch/>
        </p:blipFill>
        <p:spPr>
          <a:xfrm>
            <a:off x="7035497" y="4473503"/>
            <a:ext cx="5156503" cy="1262744"/>
          </a:xfrm>
          <a:prstGeom prst="rect">
            <a:avLst/>
          </a:prstGeom>
        </p:spPr>
      </p:pic>
      <p:pic>
        <p:nvPicPr>
          <p:cNvPr id="9" name="Image 8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A83871F6-68F7-F5A6-BECB-1A32C3B89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91" y="2318131"/>
            <a:ext cx="4285215" cy="206749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6ABB0A1-FCB9-F6EC-8D8C-24842FDCD5AF}"/>
              </a:ext>
            </a:extLst>
          </p:cNvPr>
          <p:cNvSpPr txBox="1"/>
          <p:nvPr/>
        </p:nvSpPr>
        <p:spPr>
          <a:xfrm>
            <a:off x="383055" y="2261963"/>
            <a:ext cx="38102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très grave problème, les IA sont conçues pour </a:t>
            </a:r>
            <a:r>
              <a:rPr lang="fr-FR" b="1" dirty="0"/>
              <a:t>prédire plutôt que connaître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Repose sur les </a:t>
            </a:r>
            <a:r>
              <a:rPr lang="fr-FR" b="1" dirty="0"/>
              <a:t>données du passé </a:t>
            </a:r>
            <a:r>
              <a:rPr lang="fr-FR" dirty="0"/>
              <a:t>ou des données « en coupe »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Donne une vision extrêmement particulière de la société : très </a:t>
            </a:r>
            <a:r>
              <a:rPr lang="fr-FR" b="1" dirty="0"/>
              <a:t>déterministe</a:t>
            </a:r>
            <a:r>
              <a:rPr lang="fr-FR" dirty="0"/>
              <a:t> et qui invisibilise les </a:t>
            </a:r>
            <a:r>
              <a:rPr lang="fr-FR" b="1" dirty="0"/>
              <a:t>bifurcations</a:t>
            </a:r>
            <a:r>
              <a:rPr lang="fr-FR" dirty="0"/>
              <a:t> (Grossetti)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Pourtant certains courants sociologiques apportent des illustrations de ces bifurcations radicales plus ou moins prévisibles (Abbott, Lahire, …) </a:t>
            </a:r>
          </a:p>
        </p:txBody>
      </p:sp>
    </p:spTree>
    <p:extLst>
      <p:ext uri="{BB962C8B-B14F-4D97-AF65-F5344CB8AC3E}">
        <p14:creationId xmlns:p14="http://schemas.microsoft.com/office/powerpoint/2010/main" val="91491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3B334-B600-B769-389A-4EBFA3B6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300" y="872366"/>
            <a:ext cx="8371251" cy="446548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Ordre des séances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6551B72-3A38-140E-B3F5-84EF59E58305}"/>
              </a:ext>
            </a:extLst>
          </p:cNvPr>
          <p:cNvGrpSpPr/>
          <p:nvPr/>
        </p:nvGrpSpPr>
        <p:grpSpPr>
          <a:xfrm>
            <a:off x="1725761" y="2185232"/>
            <a:ext cx="8223781" cy="3234131"/>
            <a:chOff x="527299" y="1657213"/>
            <a:chExt cx="4105189" cy="222563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BCBF01B-E983-72E1-A60D-AD2E0C0A5126}"/>
                </a:ext>
              </a:extLst>
            </p:cNvPr>
            <p:cNvSpPr txBox="1"/>
            <p:nvPr/>
          </p:nvSpPr>
          <p:spPr>
            <a:xfrm>
              <a:off x="527300" y="1657213"/>
              <a:ext cx="2874937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lang="fr-FR" sz="1270" spc="-136" dirty="0">
                  <a:solidFill>
                    <a:srgbClr val="C82254"/>
                  </a:solidFill>
                  <a:latin typeface="Arial Black"/>
                  <a:cs typeface="Arial Black"/>
                </a:rPr>
                <a:t>1.</a:t>
              </a:r>
              <a:r>
                <a:rPr lang="fr-FR" sz="1270" spc="-23" dirty="0">
                  <a:solidFill>
                    <a:srgbClr val="C82254"/>
                  </a:solidFill>
                  <a:latin typeface="Arial Black"/>
                  <a:cs typeface="Arial Black"/>
                </a:rPr>
                <a:t> </a:t>
              </a:r>
              <a:r>
                <a:rPr lang="fr-FR" sz="1270" spc="-9" dirty="0">
                  <a:solidFill>
                    <a:srgbClr val="C82254"/>
                  </a:solidFill>
                  <a:latin typeface="Arial Black"/>
                  <a:cs typeface="Arial Black"/>
                </a:rPr>
                <a:t>INTRODUCTION ET CADRAGE THEORIQUE</a:t>
              </a:r>
              <a:endParaRPr lang="fr-FR" sz="1270" dirty="0">
                <a:latin typeface="Arial Black"/>
                <a:cs typeface="Arial Black"/>
              </a:endParaRPr>
            </a:p>
          </p:txBody>
        </p:sp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7FC10EF3-D1FB-648A-4E28-2902B84DF856}"/>
                </a:ext>
              </a:extLst>
            </p:cNvPr>
            <p:cNvSpPr txBox="1"/>
            <p:nvPr/>
          </p:nvSpPr>
          <p:spPr>
            <a:xfrm>
              <a:off x="527300" y="1948459"/>
              <a:ext cx="3143000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sz="1270" spc="-45" dirty="0">
                  <a:solidFill>
                    <a:srgbClr val="C82254"/>
                  </a:solidFill>
                  <a:latin typeface="Arial Black"/>
                  <a:cs typeface="Arial Black"/>
                </a:rPr>
                <a:t>2</a:t>
              </a:r>
              <a:r>
                <a:rPr sz="1270" spc="-45">
                  <a:solidFill>
                    <a:srgbClr val="C82254"/>
                  </a:solidFill>
                  <a:latin typeface="Arial Black"/>
                  <a:cs typeface="Arial Black"/>
                </a:rPr>
                <a:t>.</a:t>
              </a:r>
              <a:r>
                <a:rPr lang="fr-FR" sz="1270" spc="-45">
                  <a:solidFill>
                    <a:srgbClr val="C82254"/>
                  </a:solidFill>
                  <a:latin typeface="Arial Black"/>
                  <a:cs typeface="Arial Black"/>
                </a:rPr>
                <a:t> INTERACTIONS EN </a:t>
              </a:r>
              <a:r>
                <a:rPr lang="fr-FR" sz="1270" spc="-45" dirty="0">
                  <a:solidFill>
                    <a:srgbClr val="C82254"/>
                  </a:solidFill>
                  <a:latin typeface="Arial Black"/>
                  <a:cs typeface="Arial Black"/>
                </a:rPr>
                <a:t>LIGNE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325068B6-936C-6C4A-3F16-14A114C17C23}"/>
                </a:ext>
              </a:extLst>
            </p:cNvPr>
            <p:cNvSpPr txBox="1"/>
            <p:nvPr/>
          </p:nvSpPr>
          <p:spPr>
            <a:xfrm>
              <a:off x="527300" y="2239706"/>
              <a:ext cx="4105188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sz="1270" spc="-18" dirty="0">
                  <a:solidFill>
                    <a:srgbClr val="C82254"/>
                  </a:solidFill>
                  <a:latin typeface="Arial Black"/>
                  <a:cs typeface="Arial Black"/>
                </a:rPr>
                <a:t>3.</a:t>
              </a:r>
              <a:r>
                <a:rPr sz="1270" spc="-23" dirty="0">
                  <a:solidFill>
                    <a:srgbClr val="C82254"/>
                  </a:solidFill>
                  <a:latin typeface="Arial Black"/>
                  <a:cs typeface="Arial Black"/>
                </a:rPr>
                <a:t> </a:t>
              </a:r>
              <a:r>
                <a:rPr lang="fr-FR" sz="1270" spc="-23" dirty="0">
                  <a:solidFill>
                    <a:srgbClr val="C82254"/>
                  </a:solidFill>
                  <a:latin typeface="Arial Black"/>
                  <a:cs typeface="Arial Black"/>
                </a:rPr>
                <a:t>RESEAUX SOCIAUX ET DIFFUSION DE L’INFORMATION + INTERVENTION ALEXANDRE DORE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5B57D074-4B11-6C23-A869-6B5157026497}"/>
                </a:ext>
              </a:extLst>
            </p:cNvPr>
            <p:cNvSpPr txBox="1"/>
            <p:nvPr/>
          </p:nvSpPr>
          <p:spPr>
            <a:xfrm>
              <a:off x="527299" y="2530952"/>
              <a:ext cx="3186877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4.</a:t>
              </a:r>
              <a:r>
                <a:rPr lang="fr-FR" sz="1270" spc="-73" dirty="0">
                  <a:solidFill>
                    <a:srgbClr val="C82254"/>
                  </a:solidFill>
                  <a:latin typeface="Arial Black"/>
                  <a:cs typeface="Arial Black"/>
                </a:rPr>
                <a:t> INTELLIGENCE ARTIFICIELLE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2A2E8E5C-018F-4279-FB8D-9EE206D147D6}"/>
                </a:ext>
              </a:extLst>
            </p:cNvPr>
            <p:cNvSpPr txBox="1"/>
            <p:nvPr/>
          </p:nvSpPr>
          <p:spPr>
            <a:xfrm>
              <a:off x="527300" y="2822199"/>
              <a:ext cx="2596792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5. </a:t>
              </a:r>
              <a:r>
                <a:rPr lang="fr-FR" sz="1270">
                  <a:solidFill>
                    <a:srgbClr val="C82254"/>
                  </a:solidFill>
                  <a:latin typeface="Arial Black"/>
                  <a:cs typeface="Arial Black"/>
                </a:rPr>
                <a:t>MEDIAS, CONTENUS EN LIGNE </a:t>
              </a:r>
              <a:r>
                <a:rPr lang="fr-FR"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ET NUMERIQUE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9" name="object 14">
              <a:extLst>
                <a:ext uri="{FF2B5EF4-FFF2-40B4-BE49-F238E27FC236}">
                  <a16:creationId xmlns:a16="http://schemas.microsoft.com/office/drawing/2014/main" id="{53D2D5F9-B425-718C-650B-EAF4328190AB}"/>
                </a:ext>
              </a:extLst>
            </p:cNvPr>
            <p:cNvSpPr txBox="1"/>
            <p:nvPr/>
          </p:nvSpPr>
          <p:spPr>
            <a:xfrm>
              <a:off x="527300" y="3113445"/>
              <a:ext cx="3371600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6.</a:t>
              </a:r>
              <a:r>
                <a:rPr sz="1270" spc="-14" dirty="0">
                  <a:solidFill>
                    <a:srgbClr val="C82254"/>
                  </a:solidFill>
                  <a:latin typeface="Arial Black"/>
                  <a:cs typeface="Arial Black"/>
                </a:rPr>
                <a:t> </a:t>
              </a:r>
              <a:r>
                <a:rPr lang="fr-FR" sz="1270" spc="-14" dirty="0">
                  <a:solidFill>
                    <a:srgbClr val="C82254"/>
                  </a:solidFill>
                  <a:latin typeface="Arial Black"/>
                  <a:cs typeface="Arial Black"/>
                </a:rPr>
                <a:t>INTERNET, DEMOCRATIE ET PRATIQUES D’INFLUENCE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10" name="object 16">
              <a:extLst>
                <a:ext uri="{FF2B5EF4-FFF2-40B4-BE49-F238E27FC236}">
                  <a16:creationId xmlns:a16="http://schemas.microsoft.com/office/drawing/2014/main" id="{C653A607-E26A-137E-F8CD-0C235004B35E}"/>
                </a:ext>
              </a:extLst>
            </p:cNvPr>
            <p:cNvSpPr txBox="1"/>
            <p:nvPr/>
          </p:nvSpPr>
          <p:spPr>
            <a:xfrm>
              <a:off x="527300" y="3404692"/>
              <a:ext cx="2668939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sz="1270" spc="-63" dirty="0">
                  <a:solidFill>
                    <a:srgbClr val="C82254"/>
                  </a:solidFill>
                  <a:latin typeface="Arial Black"/>
                  <a:cs typeface="Arial Black"/>
                </a:rPr>
                <a:t>7.</a:t>
              </a:r>
              <a:r>
                <a:rPr sz="1270" spc="9" dirty="0">
                  <a:solidFill>
                    <a:srgbClr val="C82254"/>
                  </a:solidFill>
                  <a:latin typeface="Arial Black"/>
                  <a:cs typeface="Arial Black"/>
                </a:rPr>
                <a:t> </a:t>
              </a:r>
              <a:r>
                <a:rPr lang="fr-FR" sz="1270" spc="-100" dirty="0">
                  <a:solidFill>
                    <a:srgbClr val="C82254"/>
                  </a:solidFill>
                  <a:latin typeface="Arial Black"/>
                  <a:cs typeface="Arial Black"/>
                </a:rPr>
                <a:t>NUMERIQUE ET ORGANISATIONS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11" name="object 16">
              <a:extLst>
                <a:ext uri="{FF2B5EF4-FFF2-40B4-BE49-F238E27FC236}">
                  <a16:creationId xmlns:a16="http://schemas.microsoft.com/office/drawing/2014/main" id="{3DC13ED9-ADFD-657C-8847-D56ADD5DFFD5}"/>
                </a:ext>
              </a:extLst>
            </p:cNvPr>
            <p:cNvSpPr txBox="1"/>
            <p:nvPr/>
          </p:nvSpPr>
          <p:spPr>
            <a:xfrm>
              <a:off x="546100" y="3695939"/>
              <a:ext cx="2438400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lang="fr-FR" sz="1270" spc="-63" dirty="0">
                  <a:solidFill>
                    <a:srgbClr val="C82254"/>
                  </a:solidFill>
                  <a:latin typeface="Arial Black"/>
                  <a:cs typeface="Arial Black"/>
                </a:rPr>
                <a:t>8</a:t>
              </a:r>
              <a:r>
                <a:rPr sz="1270" spc="-63" dirty="0">
                  <a:solidFill>
                    <a:srgbClr val="C82254"/>
                  </a:solidFill>
                  <a:latin typeface="Arial Black"/>
                  <a:cs typeface="Arial Black"/>
                </a:rPr>
                <a:t>.</a:t>
              </a:r>
              <a:r>
                <a:rPr sz="1270" spc="9" dirty="0">
                  <a:solidFill>
                    <a:srgbClr val="C82254"/>
                  </a:solidFill>
                  <a:latin typeface="Arial Black"/>
                  <a:cs typeface="Arial Black"/>
                </a:rPr>
                <a:t> </a:t>
              </a:r>
              <a:r>
                <a:rPr lang="fr-FR" sz="1270" spc="9" dirty="0">
                  <a:solidFill>
                    <a:srgbClr val="C82254"/>
                  </a:solidFill>
                  <a:latin typeface="Arial Black"/>
                  <a:cs typeface="Arial Black"/>
                </a:rPr>
                <a:t>SOCIOLOGIE DES LOGICIELS + VALIDATIONS</a:t>
              </a:r>
              <a:endParaRPr sz="1270" dirty="0">
                <a:latin typeface="Arial Black"/>
                <a:cs typeface="Arial Black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6104AC8-54CA-CB0D-A420-F486E2A53607}"/>
              </a:ext>
            </a:extLst>
          </p:cNvPr>
          <p:cNvGrpSpPr/>
          <p:nvPr/>
        </p:nvGrpSpPr>
        <p:grpSpPr>
          <a:xfrm>
            <a:off x="10286999" y="2185232"/>
            <a:ext cx="3106615" cy="3234131"/>
            <a:chOff x="527298" y="1657213"/>
            <a:chExt cx="6972462" cy="2225638"/>
          </a:xfrm>
        </p:grpSpPr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6906A989-F6B0-F026-40FB-6F74A361567B}"/>
                </a:ext>
              </a:extLst>
            </p:cNvPr>
            <p:cNvSpPr txBox="1"/>
            <p:nvPr/>
          </p:nvSpPr>
          <p:spPr>
            <a:xfrm>
              <a:off x="527300" y="1657213"/>
              <a:ext cx="2515856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lang="fr-FR"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29/04/2025</a:t>
              </a:r>
              <a:endParaRPr lang="fr-FR" sz="1270" dirty="0">
                <a:latin typeface="Arial Black"/>
                <a:cs typeface="Arial Black"/>
              </a:endParaRP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9D6C3EAF-6EC8-592B-0C45-3F8C34FEB710}"/>
                </a:ext>
              </a:extLst>
            </p:cNvPr>
            <p:cNvSpPr txBox="1"/>
            <p:nvPr/>
          </p:nvSpPr>
          <p:spPr>
            <a:xfrm>
              <a:off x="527300" y="1948459"/>
              <a:ext cx="6499715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lang="fr-FR"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13/05/2025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69431F9F-454F-19F0-AE48-E4DCF6BA7686}"/>
                </a:ext>
              </a:extLst>
            </p:cNvPr>
            <p:cNvSpPr txBox="1"/>
            <p:nvPr/>
          </p:nvSpPr>
          <p:spPr>
            <a:xfrm>
              <a:off x="527298" y="2239706"/>
              <a:ext cx="4073475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lang="fr-FR"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20/05/2025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590F3DB3-F0BF-E0A9-261E-712271A15449}"/>
                </a:ext>
              </a:extLst>
            </p:cNvPr>
            <p:cNvSpPr txBox="1"/>
            <p:nvPr/>
          </p:nvSpPr>
          <p:spPr>
            <a:xfrm>
              <a:off x="527300" y="2530952"/>
              <a:ext cx="4291469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lang="fr-FR"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27/05/2025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2B7B8751-F9EE-BDD5-C324-9906D1C66B57}"/>
                </a:ext>
              </a:extLst>
            </p:cNvPr>
            <p:cNvSpPr txBox="1"/>
            <p:nvPr/>
          </p:nvSpPr>
          <p:spPr>
            <a:xfrm>
              <a:off x="527300" y="2822199"/>
              <a:ext cx="3835794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lang="fr-FR"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03/06/2025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14D3819D-3127-9501-23BF-E06744BAF606}"/>
                </a:ext>
              </a:extLst>
            </p:cNvPr>
            <p:cNvSpPr txBox="1"/>
            <p:nvPr/>
          </p:nvSpPr>
          <p:spPr>
            <a:xfrm>
              <a:off x="527300" y="3113445"/>
              <a:ext cx="6972460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lang="fr-FR"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10/06/2025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6CF1D70B-BA70-2CFE-E5A1-DB891829CA92}"/>
                </a:ext>
              </a:extLst>
            </p:cNvPr>
            <p:cNvSpPr txBox="1"/>
            <p:nvPr/>
          </p:nvSpPr>
          <p:spPr>
            <a:xfrm>
              <a:off x="527298" y="3404692"/>
              <a:ext cx="4200853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lang="fr-FR"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17/06/2025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C8825551-5650-49C5-8D2B-E91948205ED0}"/>
                </a:ext>
              </a:extLst>
            </p:cNvPr>
            <p:cNvSpPr txBox="1"/>
            <p:nvPr/>
          </p:nvSpPr>
          <p:spPr>
            <a:xfrm>
              <a:off x="546099" y="3695939"/>
              <a:ext cx="5042604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lang="fr-FR"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24/06/2025</a:t>
              </a:r>
              <a:endParaRPr sz="1270" dirty="0">
                <a:latin typeface="Arial Black"/>
                <a:cs typeface="Arial Black"/>
              </a:endParaRPr>
            </a:p>
          </p:txBody>
        </p:sp>
      </p:grp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9E708947-1CF9-F596-A02C-C9430AF43DE5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fr-FR" dirty="0"/>
              <a:t>29/05/2025</a:t>
            </a:r>
            <a:endParaRPr lang="en-US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BB1E90FE-3FBB-8135-A9B6-8D8AF13F8AC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C4DC7-C574-90FE-D697-7670E056DA9C}"/>
              </a:ext>
            </a:extLst>
          </p:cNvPr>
          <p:cNvSpPr/>
          <p:nvPr/>
        </p:nvSpPr>
        <p:spPr>
          <a:xfrm>
            <a:off x="1637847" y="3405378"/>
            <a:ext cx="9677400" cy="423218"/>
          </a:xfrm>
          <a:prstGeom prst="rect">
            <a:avLst/>
          </a:prstGeom>
          <a:noFill/>
          <a:ln w="38100">
            <a:solidFill>
              <a:srgbClr val="C82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81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5DBE1-4827-3892-183C-5FD24F29F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556AFC-493B-7676-E43B-9805C706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exemples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868EC81-5748-78F8-AF3B-E0546072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14" y="4023210"/>
            <a:ext cx="5533107" cy="17617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5D9E233-6A1F-809A-07E3-81DE408D5BF3}"/>
              </a:ext>
            </a:extLst>
          </p:cNvPr>
          <p:cNvSpPr txBox="1"/>
          <p:nvPr/>
        </p:nvSpPr>
        <p:spPr>
          <a:xfrm>
            <a:off x="383055" y="1914421"/>
            <a:ext cx="57129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prédiction judiciaire 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Utilisée dès 1928 pour juger des libérations conditionnelles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Actuariat et IA </a:t>
            </a:r>
            <a:r>
              <a:rPr lang="fr-FR" dirty="0">
                <a:sym typeface="Wingdings" panose="05000000000000000000" pitchFamily="2" charset="2"/>
              </a:rPr>
              <a:t> méthodes de prédiction du risque mais qui ne donnent aucun indice sur les solutions, néglige la réaction à la peine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ym typeface="Wingdings" panose="05000000000000000000" pitchFamily="2" charset="2"/>
              </a:rPr>
              <a:t>Possible de mettre en place des contre-biais mais pas des règles de droit dans les modèles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ym typeface="Wingdings" panose="05000000000000000000" pitchFamily="2" charset="2"/>
              </a:rPr>
              <a:t>Données biaisées par l’activité policière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ym typeface="Wingdings" panose="05000000000000000000" pitchFamily="2" charset="2"/>
              </a:rPr>
              <a:t>Reflète une théorie peu éthique selon laquelle les modèles sont produits : cibler plus brutalement les groupes où la criminalité est plus élevée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ym typeface="Wingdings" panose="05000000000000000000" pitchFamily="2" charset="2"/>
              </a:rPr>
              <a:t>Invisibilisation totale des possibilités de désistance (ne s’observe que par analyse de séquences)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4A53F1-9A7A-6217-DC99-4AACD5146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4" y="2245011"/>
            <a:ext cx="5342831" cy="177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30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20B08-4E4A-0916-7364-26D0D2C83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91FC16-F480-7C5E-E9C1-72AAB73B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exemples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B31898-4129-74CF-BAD4-DDE99713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224" y="739889"/>
            <a:ext cx="5238721" cy="197052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D64F459-8AC7-9673-96EF-322A370E3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948" y="2710417"/>
            <a:ext cx="4284547" cy="37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5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14C3-8173-A654-63E6-33AA2CD70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5">
            <a:extLst>
              <a:ext uri="{FF2B5EF4-FFF2-40B4-BE49-F238E27FC236}">
                <a16:creationId xmlns:a16="http://schemas.microsoft.com/office/drawing/2014/main" id="{279D21A8-E456-40F9-656E-AB9D24DB0D5A}"/>
              </a:ext>
            </a:extLst>
          </p:cNvPr>
          <p:cNvSpPr txBox="1">
            <a:spLocks/>
          </p:cNvSpPr>
          <p:nvPr/>
        </p:nvSpPr>
        <p:spPr>
          <a:xfrm>
            <a:off x="2516187" y="2370978"/>
            <a:ext cx="7159625" cy="2215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V Quelle société pour l’IA ?</a:t>
            </a:r>
          </a:p>
        </p:txBody>
      </p:sp>
    </p:spTree>
    <p:extLst>
      <p:ext uri="{BB962C8B-B14F-4D97-AF65-F5344CB8AC3E}">
        <p14:creationId xmlns:p14="http://schemas.microsoft.com/office/powerpoint/2010/main" val="2055669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42F31-F1FB-B4DC-5540-688BB6C94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52B3B-085C-2505-B7FB-F7B306E8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</a:t>
            </a:r>
            <a:r>
              <a:rPr lang="fr-FR" dirty="0" err="1"/>
              <a:t>datafication</a:t>
            </a:r>
            <a:r>
              <a:rPr lang="fr-FR" dirty="0"/>
              <a:t> de la société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4918ED-FC98-67CB-10C1-F9F013E64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011" y="4098649"/>
            <a:ext cx="5690405" cy="24705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8E174D0-BA47-8136-84A2-3B8E7DFA1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626" y="3048962"/>
            <a:ext cx="3102747" cy="1008393"/>
          </a:xfrm>
          <a:prstGeom prst="rect">
            <a:avLst/>
          </a:prstGeom>
        </p:spPr>
      </p:pic>
      <p:pic>
        <p:nvPicPr>
          <p:cNvPr id="10" name="Image 9" descr="Une image contenant intérieur&#10;&#10;Le contenu généré par l’IA peut être incorrect.">
            <a:extLst>
              <a:ext uri="{FF2B5EF4-FFF2-40B4-BE49-F238E27FC236}">
                <a16:creationId xmlns:a16="http://schemas.microsoft.com/office/drawing/2014/main" id="{10EE855E-AB16-1D9E-02E0-70220EF865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562" y="1424142"/>
            <a:ext cx="4409957" cy="248133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BE5BB04-0B62-53B2-1A77-5A48FEF6E107}"/>
              </a:ext>
            </a:extLst>
          </p:cNvPr>
          <p:cNvSpPr txBox="1"/>
          <p:nvPr/>
        </p:nvSpPr>
        <p:spPr>
          <a:xfrm>
            <a:off x="383055" y="2198789"/>
            <a:ext cx="4537288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Destruction des </a:t>
            </a:r>
            <a:r>
              <a:rPr lang="fr-FR" sz="2000" b="1" dirty="0"/>
              <a:t>« pouvoirs discrétionnaires » </a:t>
            </a:r>
            <a:r>
              <a:rPr lang="fr-FR" sz="2000" dirty="0"/>
              <a:t>des spécialistes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ym typeface="Wingdings" panose="05000000000000000000" pitchFamily="2" charset="2"/>
              </a:rPr>
              <a:t>Impose de mettre en place des </a:t>
            </a:r>
            <a:r>
              <a:rPr lang="fr-FR" sz="2000" b="1" dirty="0">
                <a:sym typeface="Wingdings" panose="05000000000000000000" pitchFamily="2" charset="2"/>
              </a:rPr>
              <a:t>systèmes d’écriture standardisés</a:t>
            </a:r>
            <a:r>
              <a:rPr lang="fr-FR" sz="2000" dirty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ym typeface="Wingdings" panose="05000000000000000000" pitchFamily="2" charset="2"/>
              </a:rPr>
              <a:t>Impose de </a:t>
            </a:r>
            <a:r>
              <a:rPr lang="fr-FR" sz="2000" b="1" dirty="0">
                <a:sym typeface="Wingdings" panose="05000000000000000000" pitchFamily="2" charset="2"/>
              </a:rPr>
              <a:t>standardiser</a:t>
            </a:r>
            <a:r>
              <a:rPr lang="fr-FR" sz="2000" dirty="0">
                <a:sym typeface="Wingdings" panose="05000000000000000000" pitchFamily="2" charset="2"/>
              </a:rPr>
              <a:t> massivement les procédures que l’on veut automatiser (aux dépens du salarié si besoin ? De l’usager ? 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ym typeface="Wingdings" panose="05000000000000000000" pitchFamily="2" charset="2"/>
              </a:rPr>
              <a:t>Ex : La Poste et les psychologues obligés de </a:t>
            </a:r>
            <a:r>
              <a:rPr lang="fr-FR" sz="2000" b="1" dirty="0">
                <a:sym typeface="Wingdings" panose="05000000000000000000" pitchFamily="2" charset="2"/>
              </a:rPr>
              <a:t>traduire</a:t>
            </a:r>
            <a:r>
              <a:rPr lang="fr-FR" sz="2000" dirty="0">
                <a:sym typeface="Wingdings" panose="05000000000000000000" pitchFamily="2" charset="2"/>
              </a:rPr>
              <a:t> leurs actions en continu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ym typeface="Wingdings" panose="05000000000000000000" pitchFamily="2" charset="2"/>
              </a:rPr>
              <a:t>« </a:t>
            </a:r>
            <a:r>
              <a:rPr lang="fr-FR" sz="2000" b="1" dirty="0">
                <a:sym typeface="Wingdings" panose="05000000000000000000" pitchFamily="2" charset="2"/>
              </a:rPr>
              <a:t>Tournant injonctif de la technique </a:t>
            </a:r>
            <a:r>
              <a:rPr lang="fr-FR" sz="2000" dirty="0">
                <a:sym typeface="Wingdings" panose="05000000000000000000" pitchFamily="2" charset="2"/>
              </a:rPr>
              <a:t>»  concept </a:t>
            </a:r>
            <a:r>
              <a:rPr lang="fr-FR" sz="2000" dirty="0" err="1">
                <a:sym typeface="Wingdings" panose="05000000000000000000" pitchFamily="2" charset="2"/>
              </a:rPr>
              <a:t>d’Eric</a:t>
            </a:r>
            <a:r>
              <a:rPr lang="fr-FR" sz="2000" dirty="0">
                <a:sym typeface="Wingdings" panose="05000000000000000000" pitchFamily="2" charset="2"/>
              </a:rPr>
              <a:t> Sadin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fr-FR" dirty="0"/>
          </a:p>
        </p:txBody>
      </p:sp>
      <p:pic>
        <p:nvPicPr>
          <p:cNvPr id="6" name="Image 5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51BD1439-30F4-52D2-B28B-DC1F48325F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43" y="4128567"/>
            <a:ext cx="1604568" cy="24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5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94F56-0B9E-E37B-9279-39485E223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F4896B-BE3B-7E4B-B164-DC7D12E8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</a:t>
            </a:r>
            <a:r>
              <a:rPr lang="fr-FR" dirty="0" err="1"/>
              <a:t>datafication</a:t>
            </a:r>
            <a:r>
              <a:rPr lang="fr-FR" dirty="0"/>
              <a:t> de la société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1F0356-E69D-A8FF-ECE4-1729BD534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860" y="1725153"/>
            <a:ext cx="5978826" cy="461095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3B964AF-85D6-6EC5-5F24-92E7A66A3311}"/>
              </a:ext>
            </a:extLst>
          </p:cNvPr>
          <p:cNvSpPr txBox="1"/>
          <p:nvPr/>
        </p:nvSpPr>
        <p:spPr>
          <a:xfrm>
            <a:off x="7131164" y="1355821"/>
            <a:ext cx="426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Issu de « La revanche des neurones »</a:t>
            </a:r>
          </a:p>
        </p:txBody>
      </p:sp>
    </p:spTree>
    <p:extLst>
      <p:ext uri="{BB962C8B-B14F-4D97-AF65-F5344CB8AC3E}">
        <p14:creationId xmlns:p14="http://schemas.microsoft.com/office/powerpoint/2010/main" val="3154737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0887A-7D1F-657F-F193-0CC3D54D4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941C9A-911F-04B6-C1F8-820BEDBC6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développe les IA ?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91FA41-8DFE-1921-BE3C-BB797E8CC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314" y="1714267"/>
            <a:ext cx="4745376" cy="135661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EC0F13A-42F2-4036-3A2B-3863BD711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029" y="3313421"/>
            <a:ext cx="4341351" cy="20334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3E74DF6-A6A3-A386-6AA7-19A8D4C1A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842" y="2713041"/>
            <a:ext cx="2691187" cy="183381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4705EAA-3FD9-2E4F-08AF-CA4C4120B5F0}"/>
              </a:ext>
            </a:extLst>
          </p:cNvPr>
          <p:cNvSpPr txBox="1"/>
          <p:nvPr/>
        </p:nvSpPr>
        <p:spPr>
          <a:xfrm>
            <a:off x="383055" y="2198789"/>
            <a:ext cx="39821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Le développeur insuffle-t-il  certaines de ses caractéristiques sociales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ym typeface="Wingdings" panose="05000000000000000000" pitchFamily="2" charset="2"/>
              </a:rPr>
              <a:t>Oui à travers le choix de ce qui doit être prédit/optimisé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ym typeface="Wingdings" panose="05000000000000000000" pitchFamily="2" charset="2"/>
              </a:rPr>
              <a:t>Spécificité : les acteurs les plus influents sont multipositionnels : des « super dominants »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ym typeface="Wingdings" panose="05000000000000000000" pitchFamily="2" charset="2"/>
              </a:rPr>
              <a:t>Une domination numérique des scientifiques des données sur les développeurs dans l’étude sur le Québec</a:t>
            </a:r>
          </a:p>
        </p:txBody>
      </p:sp>
    </p:spTree>
    <p:extLst>
      <p:ext uri="{BB962C8B-B14F-4D97-AF65-F5344CB8AC3E}">
        <p14:creationId xmlns:p14="http://schemas.microsoft.com/office/powerpoint/2010/main" val="2489634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756FE-C930-6675-39EB-C43266CF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5B08F4-8E21-A77D-4673-E14FB0598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entraîne les IA ?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D69A91-EFD8-D728-3BCB-AFAAF94D5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57" y="1514677"/>
            <a:ext cx="4552098" cy="17471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C5DA104-5DCE-927E-B945-321D77461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772" y="3429000"/>
            <a:ext cx="3315773" cy="2317114"/>
          </a:xfrm>
          <a:prstGeom prst="rect">
            <a:avLst/>
          </a:prstGeom>
        </p:spPr>
      </p:pic>
      <p:pic>
        <p:nvPicPr>
          <p:cNvPr id="8" name="Image 7" descr="Une image contenant Post-it, capture d’écran, intérieur&#10;&#10;Le contenu généré par l’IA peut être incorrect.">
            <a:extLst>
              <a:ext uri="{FF2B5EF4-FFF2-40B4-BE49-F238E27FC236}">
                <a16:creationId xmlns:a16="http://schemas.microsoft.com/office/drawing/2014/main" id="{EF4C1D75-D68A-A985-B6FF-856E96715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63" y="3429000"/>
            <a:ext cx="2830286" cy="28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89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F9C36-B98B-5078-F164-E532DDA2A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Evolutions de la recherche </a:t>
            </a:r>
            <a:br>
              <a:rPr lang="fr-FR" dirty="0"/>
            </a:br>
            <a:r>
              <a:rPr lang="fr-FR" dirty="0"/>
              <a:t>sur l’IA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79D02C1-8459-DD59-DE12-B014AE7B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248" y="3707770"/>
            <a:ext cx="4172532" cy="253400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1AE94D4-3D03-AB06-4C7B-F1C0CD4A3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138" y="1547539"/>
            <a:ext cx="5177862" cy="16026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0672F1-709A-D87C-4D3A-F55CBFDEA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650" y="2349455"/>
            <a:ext cx="3415779" cy="292108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05F1350-0356-6E3C-EB86-4CCF93D4B707}"/>
              </a:ext>
            </a:extLst>
          </p:cNvPr>
          <p:cNvSpPr txBox="1"/>
          <p:nvPr/>
        </p:nvSpPr>
        <p:spPr>
          <a:xfrm>
            <a:off x="383055" y="2198789"/>
            <a:ext cx="39821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Des acteurs « reconnus » commencent à s’ancrer dans la recherche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Grands succès récents dans la recherche 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2000" dirty="0">
                <a:sym typeface="Wingdings" panose="05000000000000000000" pitchFamily="2" charset="2"/>
              </a:rPr>
              <a:t>IA médicales et pour la génétiques (discipline qui a de grosses bases de données)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2000" dirty="0">
                <a:sym typeface="Wingdings" panose="05000000000000000000" pitchFamily="2" charset="2"/>
              </a:rPr>
              <a:t>Modèles bayésiens et </a:t>
            </a:r>
            <a:r>
              <a:rPr lang="fr-FR" sz="2000" dirty="0" err="1">
                <a:sym typeface="Wingdings" panose="05000000000000000000" pitchFamily="2" charset="2"/>
              </a:rPr>
              <a:t>random</a:t>
            </a:r>
            <a:r>
              <a:rPr lang="fr-FR" sz="2000" dirty="0">
                <a:sym typeface="Wingdings" panose="05000000000000000000" pitchFamily="2" charset="2"/>
              </a:rPr>
              <a:t> </a:t>
            </a:r>
            <a:r>
              <a:rPr lang="fr-FR" sz="2000" dirty="0" err="1">
                <a:sym typeface="Wingdings" panose="05000000000000000000" pitchFamily="2" charset="2"/>
              </a:rPr>
              <a:t>forests</a:t>
            </a:r>
            <a:endParaRPr lang="fr-FR" sz="20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2000" dirty="0">
                <a:sym typeface="Wingdings" panose="05000000000000000000" pitchFamily="2" charset="2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42187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D14E4-4234-17D5-C5DB-A4CC15E26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093F7F-E021-9FE6-3631-9EFF02B9E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surveillance et la plateforme</a:t>
            </a:r>
          </a:p>
        </p:txBody>
      </p:sp>
      <p:pic>
        <p:nvPicPr>
          <p:cNvPr id="5" name="Image 4" descr="Une image contenant texte, Véhicule terrestre, véhicule, voiture&#10;&#10;Le contenu généré par l’IA peut être incorrect.">
            <a:extLst>
              <a:ext uri="{FF2B5EF4-FFF2-40B4-BE49-F238E27FC236}">
                <a16:creationId xmlns:a16="http://schemas.microsoft.com/office/drawing/2014/main" id="{389484DE-0F7D-A2CC-BF34-9A2BE461C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521" y="1542970"/>
            <a:ext cx="1729020" cy="2626360"/>
          </a:xfrm>
          <a:prstGeom prst="rect">
            <a:avLst/>
          </a:prstGeom>
        </p:spPr>
      </p:pic>
      <p:pic>
        <p:nvPicPr>
          <p:cNvPr id="6" name="Image 5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8CDEC601-F7AE-7E5D-E34A-DDB880E77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608" y="2720179"/>
            <a:ext cx="4216599" cy="2808255"/>
          </a:xfrm>
          <a:prstGeom prst="rect">
            <a:avLst/>
          </a:prstGeom>
        </p:spPr>
      </p:pic>
      <p:pic>
        <p:nvPicPr>
          <p:cNvPr id="10" name="Image 9" descr="Une image contenant texte, Police, Couverture de livre, menu&#10;&#10;Le contenu généré par l’IA peut être incorrect.">
            <a:extLst>
              <a:ext uri="{FF2B5EF4-FFF2-40B4-BE49-F238E27FC236}">
                <a16:creationId xmlns:a16="http://schemas.microsoft.com/office/drawing/2014/main" id="{B9E1B2FA-9FFF-D49F-B177-B964DD212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223" y="4124307"/>
            <a:ext cx="1939087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1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C9F41-B1FE-6095-7405-32D898012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40BEF7-CCB3-1B14-4045-9A96CF8B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reconnaître l’humain ? </a:t>
            </a:r>
          </a:p>
        </p:txBody>
      </p:sp>
      <p:pic>
        <p:nvPicPr>
          <p:cNvPr id="4" name="Image 3" descr="Une image contenant texte, Police, affiche, graphisme&#10;&#10;Le contenu généré par l’IA peut être incorrect.">
            <a:extLst>
              <a:ext uri="{FF2B5EF4-FFF2-40B4-BE49-F238E27FC236}">
                <a16:creationId xmlns:a16="http://schemas.microsoft.com/office/drawing/2014/main" id="{83083031-52CF-DBE0-741C-D4E75979E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50" y="2331209"/>
            <a:ext cx="2404227" cy="36544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0782EBE-6B38-52B0-EBCE-F787A349E498}"/>
              </a:ext>
            </a:extLst>
          </p:cNvPr>
          <p:cNvSpPr txBox="1"/>
          <p:nvPr/>
        </p:nvSpPr>
        <p:spPr>
          <a:xfrm>
            <a:off x="383054" y="2198789"/>
            <a:ext cx="48391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La capacité des IA à imiter l’humain est-elle un problème ? Selon Tisseron trois problèmes 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2000" dirty="0"/>
              <a:t>Confiance excessive dans la machine </a:t>
            </a:r>
            <a:r>
              <a:rPr lang="fr-FR" sz="2000" dirty="0">
                <a:sym typeface="Wingdings" panose="05000000000000000000" pitchFamily="2" charset="2"/>
              </a:rPr>
              <a:t> récolte abusive de données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2000" dirty="0"/>
              <a:t>Permet à des acteurs économiques d’avoir une influence affective et émotionnelle inédite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2000" dirty="0"/>
              <a:t>Révolution anthropologique liée à l’accès à la parole : exploitation de nos facultés émotionnelles et fatigue possible qui peut en priver le care</a:t>
            </a:r>
          </a:p>
        </p:txBody>
      </p:sp>
    </p:spTree>
    <p:extLst>
      <p:ext uri="{BB962C8B-B14F-4D97-AF65-F5344CB8AC3E}">
        <p14:creationId xmlns:p14="http://schemas.microsoft.com/office/powerpoint/2010/main" val="3634365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83B4B-5443-3A1A-7498-09F613FD6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5772A0-8C6D-29A3-D7EA-1B88D8D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71" y="872366"/>
            <a:ext cx="8371251" cy="446548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Ordre des </a:t>
            </a:r>
            <a:r>
              <a:rPr lang="fr-FR" dirty="0" err="1">
                <a:solidFill>
                  <a:schemeClr val="tx1"/>
                </a:solidFill>
              </a:rPr>
              <a:t>TDs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2A0B664-8445-9D39-C638-2669B0BBBD11}"/>
              </a:ext>
            </a:extLst>
          </p:cNvPr>
          <p:cNvGrpSpPr/>
          <p:nvPr/>
        </p:nvGrpSpPr>
        <p:grpSpPr>
          <a:xfrm>
            <a:off x="1725763" y="2185232"/>
            <a:ext cx="6765094" cy="3234131"/>
            <a:chOff x="527300" y="1657213"/>
            <a:chExt cx="3657729" cy="222563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EE9AED0-855D-E406-232D-5921516E69BD}"/>
                </a:ext>
              </a:extLst>
            </p:cNvPr>
            <p:cNvSpPr txBox="1"/>
            <p:nvPr/>
          </p:nvSpPr>
          <p:spPr>
            <a:xfrm>
              <a:off x="527300" y="1657213"/>
              <a:ext cx="3657729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lang="fr-FR" sz="1270" spc="-136" dirty="0">
                  <a:solidFill>
                    <a:srgbClr val="C82254"/>
                  </a:solidFill>
                  <a:latin typeface="Arial Black"/>
                  <a:cs typeface="Arial Black"/>
                </a:rPr>
                <a:t>1.</a:t>
              </a:r>
              <a:r>
                <a:rPr lang="fr-FR" sz="1270" spc="-23" dirty="0">
                  <a:solidFill>
                    <a:srgbClr val="C82254"/>
                  </a:solidFill>
                  <a:latin typeface="Arial Black"/>
                  <a:cs typeface="Arial Black"/>
                </a:rPr>
                <a:t>  UN RETOUR SUR LES METHODES POUR LA SOCIOLOGIE DU NUMERIQUE</a:t>
              </a:r>
              <a:endParaRPr lang="fr-FR" sz="1270" dirty="0">
                <a:latin typeface="Arial Black"/>
                <a:cs typeface="Arial Black"/>
              </a:endParaRPr>
            </a:p>
          </p:txBody>
        </p:sp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D06F8219-FC4C-7AD0-66DC-22628159AB28}"/>
                </a:ext>
              </a:extLst>
            </p:cNvPr>
            <p:cNvSpPr txBox="1"/>
            <p:nvPr/>
          </p:nvSpPr>
          <p:spPr>
            <a:xfrm>
              <a:off x="527300" y="1948459"/>
              <a:ext cx="3143000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sz="1270" spc="-45" dirty="0">
                  <a:solidFill>
                    <a:srgbClr val="C82254"/>
                  </a:solidFill>
                  <a:latin typeface="Arial Black"/>
                  <a:cs typeface="Arial Black"/>
                </a:rPr>
                <a:t>2.</a:t>
              </a:r>
              <a:r>
                <a:rPr lang="fr-FR" sz="1270" spc="-45" dirty="0">
                  <a:solidFill>
                    <a:srgbClr val="C82254"/>
                  </a:solidFill>
                  <a:latin typeface="Arial Black"/>
                  <a:cs typeface="Arial Black"/>
                </a:rPr>
                <a:t> MANIPULATIONS DE DONNEES (ENQUÊTE MARSOUIN)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07054B13-4F2C-0FFA-89B6-94DFA36E2CA2}"/>
                </a:ext>
              </a:extLst>
            </p:cNvPr>
            <p:cNvSpPr txBox="1"/>
            <p:nvPr/>
          </p:nvSpPr>
          <p:spPr>
            <a:xfrm>
              <a:off x="527300" y="2239706"/>
              <a:ext cx="3086821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sz="1270" spc="-18" dirty="0">
                  <a:solidFill>
                    <a:srgbClr val="C82254"/>
                  </a:solidFill>
                  <a:latin typeface="Arial Black"/>
                  <a:cs typeface="Arial Black"/>
                </a:rPr>
                <a:t>3.</a:t>
              </a:r>
              <a:r>
                <a:rPr sz="1270" spc="-23" dirty="0">
                  <a:solidFill>
                    <a:srgbClr val="C82254"/>
                  </a:solidFill>
                  <a:latin typeface="Arial Black"/>
                  <a:cs typeface="Arial Black"/>
                </a:rPr>
                <a:t> </a:t>
              </a:r>
              <a:r>
                <a:rPr lang="fr-FR" sz="1270" spc="-23" dirty="0">
                  <a:solidFill>
                    <a:srgbClr val="C82254"/>
                  </a:solidFill>
                  <a:latin typeface="Arial Black"/>
                  <a:cs typeface="Arial Black"/>
                </a:rPr>
                <a:t>MANIPULATIONS DE DONNEES (BAROMETRE DU NUMERIQUE)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AEF890EC-1F09-572A-9B21-55EBFC002969}"/>
                </a:ext>
              </a:extLst>
            </p:cNvPr>
            <p:cNvSpPr txBox="1"/>
            <p:nvPr/>
          </p:nvSpPr>
          <p:spPr>
            <a:xfrm>
              <a:off x="527300" y="2530952"/>
              <a:ext cx="3657729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4.</a:t>
              </a:r>
              <a:r>
                <a:rPr lang="fr-FR" sz="1270" spc="-73" dirty="0">
                  <a:solidFill>
                    <a:srgbClr val="C82254"/>
                  </a:solidFill>
                  <a:latin typeface="Arial Black"/>
                  <a:cs typeface="Arial Black"/>
                </a:rPr>
                <a:t> INTERVENTION ANTOINE CHAUVOT (SOCIOLOGIE DES CYBERCOMBATTANTS)</a:t>
              </a:r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E4F0E059-2F9B-5E09-4A0C-206202CF7EB5}"/>
                </a:ext>
              </a:extLst>
            </p:cNvPr>
            <p:cNvSpPr txBox="1"/>
            <p:nvPr/>
          </p:nvSpPr>
          <p:spPr>
            <a:xfrm>
              <a:off x="527300" y="2822199"/>
              <a:ext cx="2746376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5. </a:t>
              </a:r>
              <a:r>
                <a:rPr lang="fr-FR"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GRANDES ETUDES (INTERNET FAMILLES MODESTES)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9" name="object 14">
              <a:extLst>
                <a:ext uri="{FF2B5EF4-FFF2-40B4-BE49-F238E27FC236}">
                  <a16:creationId xmlns:a16="http://schemas.microsoft.com/office/drawing/2014/main" id="{5D2A072F-A53B-B140-08C4-C1F77EFFFE4D}"/>
                </a:ext>
              </a:extLst>
            </p:cNvPr>
            <p:cNvSpPr txBox="1"/>
            <p:nvPr/>
          </p:nvSpPr>
          <p:spPr>
            <a:xfrm>
              <a:off x="527300" y="3113445"/>
              <a:ext cx="3371600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6.</a:t>
              </a:r>
              <a:r>
                <a:rPr sz="1270" spc="-14" dirty="0">
                  <a:solidFill>
                    <a:srgbClr val="C82254"/>
                  </a:solidFill>
                  <a:latin typeface="Arial Black"/>
                  <a:cs typeface="Arial Black"/>
                </a:rPr>
                <a:t> </a:t>
              </a:r>
              <a:r>
                <a:rPr lang="fr-FR" sz="1270" spc="-14" dirty="0">
                  <a:solidFill>
                    <a:srgbClr val="C82254"/>
                  </a:solidFill>
                  <a:latin typeface="Arial Black"/>
                  <a:cs typeface="Arial Black"/>
                </a:rPr>
                <a:t>GRANDES ETUDES (EN ATTENDANT LES ROBOTS)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10" name="object 16">
              <a:extLst>
                <a:ext uri="{FF2B5EF4-FFF2-40B4-BE49-F238E27FC236}">
                  <a16:creationId xmlns:a16="http://schemas.microsoft.com/office/drawing/2014/main" id="{193F5B43-AA00-9612-FD1B-70151811AE91}"/>
                </a:ext>
              </a:extLst>
            </p:cNvPr>
            <p:cNvSpPr txBox="1"/>
            <p:nvPr/>
          </p:nvSpPr>
          <p:spPr>
            <a:xfrm>
              <a:off x="527300" y="3404692"/>
              <a:ext cx="2746376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sz="1270" spc="-63" dirty="0">
                  <a:solidFill>
                    <a:srgbClr val="C82254"/>
                  </a:solidFill>
                  <a:latin typeface="Arial Black"/>
                  <a:cs typeface="Arial Black"/>
                </a:rPr>
                <a:t>7.</a:t>
              </a:r>
              <a:r>
                <a:rPr sz="1270" spc="9" dirty="0">
                  <a:solidFill>
                    <a:srgbClr val="C82254"/>
                  </a:solidFill>
                  <a:latin typeface="Arial Black"/>
                  <a:cs typeface="Arial Black"/>
                </a:rPr>
                <a:t> </a:t>
              </a:r>
              <a:r>
                <a:rPr lang="fr-FR" sz="1270" spc="-100" dirty="0">
                  <a:solidFill>
                    <a:srgbClr val="C82254"/>
                  </a:solidFill>
                  <a:latin typeface="Arial Black"/>
                  <a:cs typeface="Arial Black"/>
                </a:rPr>
                <a:t>GRANDES ETUDES (LES NOUVELLES LOIS DE L’AMOUR)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11" name="object 16">
              <a:extLst>
                <a:ext uri="{FF2B5EF4-FFF2-40B4-BE49-F238E27FC236}">
                  <a16:creationId xmlns:a16="http://schemas.microsoft.com/office/drawing/2014/main" id="{589D4C6B-5E58-DABF-9160-8074AA4D5722}"/>
                </a:ext>
              </a:extLst>
            </p:cNvPr>
            <p:cNvSpPr txBox="1"/>
            <p:nvPr/>
          </p:nvSpPr>
          <p:spPr>
            <a:xfrm>
              <a:off x="546100" y="3695939"/>
              <a:ext cx="2438400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endParaRPr sz="1270" dirty="0">
                <a:latin typeface="Arial Black"/>
                <a:cs typeface="Arial Black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743A006-227D-E7ED-7130-A152E0BC630D}"/>
              </a:ext>
            </a:extLst>
          </p:cNvPr>
          <p:cNvGrpSpPr/>
          <p:nvPr/>
        </p:nvGrpSpPr>
        <p:grpSpPr>
          <a:xfrm>
            <a:off x="8665029" y="2214139"/>
            <a:ext cx="2797628" cy="3234131"/>
            <a:chOff x="527300" y="1657213"/>
            <a:chExt cx="3371600" cy="2225638"/>
          </a:xfrm>
        </p:grpSpPr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47C792A3-E8D6-1FEB-B08E-C12E36A481B7}"/>
                </a:ext>
              </a:extLst>
            </p:cNvPr>
            <p:cNvSpPr txBox="1"/>
            <p:nvPr/>
          </p:nvSpPr>
          <p:spPr>
            <a:xfrm>
              <a:off x="527300" y="1657213"/>
              <a:ext cx="1216565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lang="fr-FR"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29/04/2025</a:t>
              </a:r>
              <a:endParaRPr lang="fr-FR" sz="1270" dirty="0">
                <a:latin typeface="Arial Black"/>
                <a:cs typeface="Arial Black"/>
              </a:endParaRP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DFB52F29-DCB9-4698-BFC7-7B3A65360534}"/>
                </a:ext>
              </a:extLst>
            </p:cNvPr>
            <p:cNvSpPr txBox="1"/>
            <p:nvPr/>
          </p:nvSpPr>
          <p:spPr>
            <a:xfrm>
              <a:off x="527300" y="1948459"/>
              <a:ext cx="3143000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lang="fr-FR"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13/05/2025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DE891171-38A2-D8DF-DD84-F47EE5825A5B}"/>
                </a:ext>
              </a:extLst>
            </p:cNvPr>
            <p:cNvSpPr txBox="1"/>
            <p:nvPr/>
          </p:nvSpPr>
          <p:spPr>
            <a:xfrm>
              <a:off x="527300" y="2239706"/>
              <a:ext cx="1969769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lang="fr-FR"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20/05/2025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155C1FFB-59F9-15FF-770F-8B29338F662B}"/>
                </a:ext>
              </a:extLst>
            </p:cNvPr>
            <p:cNvSpPr txBox="1"/>
            <p:nvPr/>
          </p:nvSpPr>
          <p:spPr>
            <a:xfrm>
              <a:off x="527300" y="2530952"/>
              <a:ext cx="2075181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lang="fr-FR"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27/05/2025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CCCD3566-F385-CE7C-02FC-EADD8A41E1E7}"/>
                </a:ext>
              </a:extLst>
            </p:cNvPr>
            <p:cNvSpPr txBox="1"/>
            <p:nvPr/>
          </p:nvSpPr>
          <p:spPr>
            <a:xfrm>
              <a:off x="527300" y="2822199"/>
              <a:ext cx="1854835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lang="fr-FR"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03/06/2025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CFD27BBD-4BF0-3B72-6B99-3126567F2239}"/>
                </a:ext>
              </a:extLst>
            </p:cNvPr>
            <p:cNvSpPr txBox="1"/>
            <p:nvPr/>
          </p:nvSpPr>
          <p:spPr>
            <a:xfrm>
              <a:off x="527300" y="3113445"/>
              <a:ext cx="3371600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lang="fr-FR"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10/06/2025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A762E393-9650-E6BD-2C8F-3B11649EE005}"/>
                </a:ext>
              </a:extLst>
            </p:cNvPr>
            <p:cNvSpPr txBox="1"/>
            <p:nvPr/>
          </p:nvSpPr>
          <p:spPr>
            <a:xfrm>
              <a:off x="527300" y="3404692"/>
              <a:ext cx="2031364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r>
                <a:rPr lang="fr-FR" sz="1270" dirty="0">
                  <a:solidFill>
                    <a:srgbClr val="C82254"/>
                  </a:solidFill>
                  <a:latin typeface="Arial Black"/>
                  <a:cs typeface="Arial Black"/>
                </a:rPr>
                <a:t>17/06/2025</a:t>
              </a:r>
              <a:endParaRPr sz="1270" dirty="0">
                <a:latin typeface="Arial Black"/>
                <a:cs typeface="Arial Black"/>
              </a:endParaRPr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13E2C773-CE27-6A2C-CDD2-533BB7EA04B8}"/>
                </a:ext>
              </a:extLst>
            </p:cNvPr>
            <p:cNvSpPr txBox="1"/>
            <p:nvPr/>
          </p:nvSpPr>
          <p:spPr>
            <a:xfrm>
              <a:off x="546100" y="3695939"/>
              <a:ext cx="2438400" cy="186912"/>
            </a:xfrm>
            <a:prstGeom prst="rect">
              <a:avLst/>
            </a:prstGeom>
          </p:spPr>
          <p:txBody>
            <a:bodyPr vert="horz" wrap="square" lIns="0" tIns="75432" rIns="0" bIns="0" rtlCol="0">
              <a:spAutoFit/>
            </a:bodyPr>
            <a:lstStyle/>
            <a:p>
              <a:pPr marL="11516">
                <a:spcBef>
                  <a:spcPts val="594"/>
                </a:spcBef>
              </a:pPr>
              <a:endParaRPr sz="1270" dirty="0">
                <a:latin typeface="Arial Black"/>
                <a:cs typeface="Arial Black"/>
              </a:endParaRPr>
            </a:p>
          </p:txBody>
        </p:sp>
      </p:grp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2CBB4842-BBD8-B5B6-BF71-D7E7314F21DD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fr-FR"/>
              <a:t>29/05/2025</a:t>
            </a:r>
            <a:endParaRPr lang="en-US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DB2D7711-26F7-A25A-3C75-AF1288E063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8A13CA-1BF9-8B20-B01B-ECA61E87CD06}"/>
              </a:ext>
            </a:extLst>
          </p:cNvPr>
          <p:cNvSpPr/>
          <p:nvPr/>
        </p:nvSpPr>
        <p:spPr>
          <a:xfrm>
            <a:off x="1595573" y="3402942"/>
            <a:ext cx="8078916" cy="423218"/>
          </a:xfrm>
          <a:prstGeom prst="rect">
            <a:avLst/>
          </a:prstGeom>
          <a:noFill/>
          <a:ln w="38100">
            <a:solidFill>
              <a:srgbClr val="C82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284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87938-A908-E371-01EA-96FA20778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5">
            <a:extLst>
              <a:ext uri="{FF2B5EF4-FFF2-40B4-BE49-F238E27FC236}">
                <a16:creationId xmlns:a16="http://schemas.microsoft.com/office/drawing/2014/main" id="{ED96817C-8E8F-87AB-8D59-41EFFD5CE469}"/>
              </a:ext>
            </a:extLst>
          </p:cNvPr>
          <p:cNvSpPr txBox="1">
            <a:spLocks/>
          </p:cNvSpPr>
          <p:nvPr/>
        </p:nvSpPr>
        <p:spPr>
          <a:xfrm>
            <a:off x="2516187" y="2370978"/>
            <a:ext cx="7159625" cy="2215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VI Un « système-expert » ? </a:t>
            </a:r>
          </a:p>
        </p:txBody>
      </p:sp>
    </p:spTree>
    <p:extLst>
      <p:ext uri="{BB962C8B-B14F-4D97-AF65-F5344CB8AC3E}">
        <p14:creationId xmlns:p14="http://schemas.microsoft.com/office/powerpoint/2010/main" val="3655206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3C4BB-0FBB-3739-2221-253DC4BB9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CA4063-F429-20C9-2831-49467F08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Prédire ou connaître ?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F7E63F8-64B6-2A43-3A75-2F82F9AEE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229" y="2006861"/>
            <a:ext cx="7641771" cy="9230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7DA0FA-8C1C-5597-2672-F51F25364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971" y="3135761"/>
            <a:ext cx="7355377" cy="805134"/>
          </a:xfrm>
          <a:prstGeom prst="rect">
            <a:avLst/>
          </a:prstGeom>
        </p:spPr>
      </p:pic>
      <p:pic>
        <p:nvPicPr>
          <p:cNvPr id="9" name="Image 8" descr="Une image contenant texte, Police, capture d’écran, blanc&#10;&#10;Le contenu généré par l’IA peut être incorrect.">
            <a:extLst>
              <a:ext uri="{FF2B5EF4-FFF2-40B4-BE49-F238E27FC236}">
                <a16:creationId xmlns:a16="http://schemas.microsoft.com/office/drawing/2014/main" id="{B7F91146-59D4-4C88-0680-94A97FE97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86" y="4146741"/>
            <a:ext cx="2895600" cy="2343150"/>
          </a:xfrm>
          <a:prstGeom prst="rect">
            <a:avLst/>
          </a:prstGeom>
        </p:spPr>
      </p:pic>
      <p:pic>
        <p:nvPicPr>
          <p:cNvPr id="11" name="Image 10" descr="Une image contenant texte, diagramm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8A1541F9-8649-FE76-C1C7-4DCD2D294B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386" y="4146741"/>
            <a:ext cx="3504728" cy="25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8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D56C7-DDF4-DDB6-3A8F-4360C04F0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19242-EE40-F840-71A1-65C9D4EA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Prédire ou connaître ? </a:t>
            </a:r>
          </a:p>
        </p:txBody>
      </p:sp>
      <p:pic>
        <p:nvPicPr>
          <p:cNvPr id="4" name="Image 3" descr="Une image contenant Visage humain, ride, portrait, noir et blanc&#10;&#10;Le contenu généré par l’IA peut être incorrect.">
            <a:extLst>
              <a:ext uri="{FF2B5EF4-FFF2-40B4-BE49-F238E27FC236}">
                <a16:creationId xmlns:a16="http://schemas.microsoft.com/office/drawing/2014/main" id="{966FDDE2-2EEC-8CAE-EED3-C92C4215E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2171453"/>
            <a:ext cx="1828800" cy="2342271"/>
          </a:xfrm>
          <a:prstGeom prst="rect">
            <a:avLst/>
          </a:prstGeom>
        </p:spPr>
      </p:pic>
      <p:pic>
        <p:nvPicPr>
          <p:cNvPr id="6" name="Image 5" descr="Une image contenant texte, Police, conception, guide&#10;&#10;Le contenu généré par l’IA peut être incorrect.">
            <a:extLst>
              <a:ext uri="{FF2B5EF4-FFF2-40B4-BE49-F238E27FC236}">
                <a16:creationId xmlns:a16="http://schemas.microsoft.com/office/drawing/2014/main" id="{525AB7B2-AA1E-E02C-276C-7BD16A522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204" y="1861485"/>
            <a:ext cx="2095500" cy="33718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F2DEB32-023D-4207-FB10-B161FC3FB1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076"/>
          <a:stretch/>
        </p:blipFill>
        <p:spPr>
          <a:xfrm>
            <a:off x="3410739" y="4722890"/>
            <a:ext cx="5156503" cy="126274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E3E8F76-DFDD-74E6-E7E7-ED9EFB654522}"/>
              </a:ext>
            </a:extLst>
          </p:cNvPr>
          <p:cNvSpPr txBox="1"/>
          <p:nvPr/>
        </p:nvSpPr>
        <p:spPr>
          <a:xfrm>
            <a:off x="383055" y="2261963"/>
            <a:ext cx="4286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système expert était au départ le propre des travaux symboliques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Pourtant de fait les réseaux de neurones sont capables de porter une expertise.</a:t>
            </a:r>
          </a:p>
        </p:txBody>
      </p:sp>
    </p:spTree>
    <p:extLst>
      <p:ext uri="{BB962C8B-B14F-4D97-AF65-F5344CB8AC3E}">
        <p14:creationId xmlns:p14="http://schemas.microsoft.com/office/powerpoint/2010/main" val="3695275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208D0-510C-EDBA-7C0A-7216DDE9B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4D489E-48E4-D305-445F-9660098B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Diverses applications </a:t>
            </a:r>
          </a:p>
        </p:txBody>
      </p:sp>
      <p:pic>
        <p:nvPicPr>
          <p:cNvPr id="4" name="Image 3" descr="Une image contenant plein air, foule, personne, habits&#10;&#10;Le contenu généré par l’IA peut être incorrect.">
            <a:extLst>
              <a:ext uri="{FF2B5EF4-FFF2-40B4-BE49-F238E27FC236}">
                <a16:creationId xmlns:a16="http://schemas.microsoft.com/office/drawing/2014/main" id="{82CA4085-DF54-7D56-4F77-3AC0EE79A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374" y="1840022"/>
            <a:ext cx="3790626" cy="2129971"/>
          </a:xfrm>
          <a:prstGeom prst="rect">
            <a:avLst/>
          </a:prstGeom>
        </p:spPr>
      </p:pic>
      <p:pic>
        <p:nvPicPr>
          <p:cNvPr id="6" name="Image 5" descr="Une image contenant intérieur, entrepôt, bâtiment, jaune&#10;&#10;Le contenu généré par l’IA peut être incorrect.">
            <a:extLst>
              <a:ext uri="{FF2B5EF4-FFF2-40B4-BE49-F238E27FC236}">
                <a16:creationId xmlns:a16="http://schemas.microsoft.com/office/drawing/2014/main" id="{A3C42598-9245-035C-EF65-22273C740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631" y="4084862"/>
            <a:ext cx="3440546" cy="2294844"/>
          </a:xfrm>
          <a:prstGeom prst="rect">
            <a:avLst/>
          </a:prstGeom>
        </p:spPr>
      </p:pic>
      <p:pic>
        <p:nvPicPr>
          <p:cNvPr id="8" name="Image 7" descr="Une image contenant intérieur, personne, Visage humain, pièce&#10;&#10;Le contenu généré par l’IA peut être incorrect.">
            <a:extLst>
              <a:ext uri="{FF2B5EF4-FFF2-40B4-BE49-F238E27FC236}">
                <a16:creationId xmlns:a16="http://schemas.microsoft.com/office/drawing/2014/main" id="{7FFBA691-C879-5F51-429D-361BF829C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66" y="2043657"/>
            <a:ext cx="3364865" cy="1923581"/>
          </a:xfrm>
          <a:prstGeom prst="rect">
            <a:avLst/>
          </a:prstGeom>
        </p:spPr>
      </p:pic>
      <p:pic>
        <p:nvPicPr>
          <p:cNvPr id="10" name="Image 9" descr="Une image contenant symbole, logo, Police, conception&#10;&#10;Le contenu généré par l’IA peut être incorrect.">
            <a:extLst>
              <a:ext uri="{FF2B5EF4-FFF2-40B4-BE49-F238E27FC236}">
                <a16:creationId xmlns:a16="http://schemas.microsoft.com/office/drawing/2014/main" id="{58A27715-8FB0-B041-14AF-75D938FDA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00" y="428995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45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6AC0F-BACF-7ED0-46FB-322A2FD30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607EE-C38C-5E6A-9368-9E9B2496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pouvoir de la boîte noire</a:t>
            </a:r>
          </a:p>
        </p:txBody>
      </p:sp>
      <p:pic>
        <p:nvPicPr>
          <p:cNvPr id="6" name="Image 5" descr="Une image contenant texte, Police, Impression, conception&#10;&#10;Le contenu généré par l’IA peut être incorrect.">
            <a:extLst>
              <a:ext uri="{FF2B5EF4-FFF2-40B4-BE49-F238E27FC236}">
                <a16:creationId xmlns:a16="http://schemas.microsoft.com/office/drawing/2014/main" id="{5C3627F8-E6BA-C70A-C08B-E0A2AF255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526" y="2057400"/>
            <a:ext cx="2584778" cy="3928234"/>
          </a:xfrm>
          <a:prstGeom prst="rect">
            <a:avLst/>
          </a:prstGeom>
        </p:spPr>
      </p:pic>
      <p:pic>
        <p:nvPicPr>
          <p:cNvPr id="8" name="Image 7" descr="Une image contenant texte, dessin, croquis, graphisme&#10;&#10;Le contenu généré par l’IA peut être incorrect.">
            <a:extLst>
              <a:ext uri="{FF2B5EF4-FFF2-40B4-BE49-F238E27FC236}">
                <a16:creationId xmlns:a16="http://schemas.microsoft.com/office/drawing/2014/main" id="{8740E356-3498-6673-6681-55478811C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13" y="2057400"/>
            <a:ext cx="2580121" cy="392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07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63A46-2698-6812-DF10-715B5753C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5">
            <a:extLst>
              <a:ext uri="{FF2B5EF4-FFF2-40B4-BE49-F238E27FC236}">
                <a16:creationId xmlns:a16="http://schemas.microsoft.com/office/drawing/2014/main" id="{10CCBEFB-D557-2072-B6B2-D92C3B12B17F}"/>
              </a:ext>
            </a:extLst>
          </p:cNvPr>
          <p:cNvSpPr txBox="1">
            <a:spLocks/>
          </p:cNvSpPr>
          <p:nvPr/>
        </p:nvSpPr>
        <p:spPr>
          <a:xfrm>
            <a:off x="2516187" y="2370978"/>
            <a:ext cx="7159625" cy="2215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VII Bibliographie</a:t>
            </a:r>
          </a:p>
        </p:txBody>
      </p:sp>
    </p:spTree>
    <p:extLst>
      <p:ext uri="{BB962C8B-B14F-4D97-AF65-F5344CB8AC3E}">
        <p14:creationId xmlns:p14="http://schemas.microsoft.com/office/powerpoint/2010/main" val="884044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2D8E0C0-E48F-B59B-79B6-25C0BCED7905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fr-FR"/>
              <a:t>29/05/2025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BA5BE4D-A7D5-53A5-E874-56B9E7F6BA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08316C2-D0BE-6416-BAFA-5EE85B73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Textes théoriques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3731DD0-C8FF-FE0C-BDD4-1540EB70BFE0}"/>
              </a:ext>
            </a:extLst>
          </p:cNvPr>
          <p:cNvSpPr txBox="1"/>
          <p:nvPr/>
        </p:nvSpPr>
        <p:spPr>
          <a:xfrm>
            <a:off x="609600" y="1764298"/>
            <a:ext cx="10972800" cy="50937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300" cap="small" dirty="0">
                <a:effectLst/>
              </a:rPr>
              <a:t>BOELAERT J.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OLLION É.</a:t>
            </a:r>
            <a:r>
              <a:rPr lang="fr-FR" sz="1300" dirty="0">
                <a:effectLst/>
              </a:rPr>
              <a:t>, 2018, « The Great </a:t>
            </a:r>
            <a:r>
              <a:rPr lang="fr-FR" sz="1300" dirty="0" err="1">
                <a:effectLst/>
              </a:rPr>
              <a:t>Regression:Machine</a:t>
            </a:r>
            <a:r>
              <a:rPr lang="fr-FR" sz="1300" dirty="0">
                <a:effectLst/>
              </a:rPr>
              <a:t> Learning, </a:t>
            </a:r>
            <a:r>
              <a:rPr lang="fr-FR" sz="1300" dirty="0" err="1">
                <a:effectLst/>
              </a:rPr>
              <a:t>Econometrics</a:t>
            </a:r>
            <a:r>
              <a:rPr lang="fr-FR" sz="1300" dirty="0">
                <a:effectLst/>
              </a:rPr>
              <a:t>, and the Future of Quantitative Social Sciences », </a:t>
            </a:r>
            <a:r>
              <a:rPr lang="fr-FR" sz="1300" i="1" dirty="0">
                <a:effectLst/>
              </a:rPr>
              <a:t>Revue française de sociologie</a:t>
            </a:r>
            <a:r>
              <a:rPr lang="fr-FR" sz="1300" dirty="0">
                <a:effectLst/>
              </a:rPr>
              <a:t>, </a:t>
            </a:r>
            <a:r>
              <a:rPr lang="fr-FR" sz="1300" i="1" dirty="0">
                <a:effectLst/>
              </a:rPr>
              <a:t>59</a:t>
            </a:r>
            <a:r>
              <a:rPr lang="fr-FR" sz="1300" dirty="0">
                <a:effectLst/>
              </a:rPr>
              <a:t>, 3, p. 475‑506. 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BOULLIER H.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CORNILLEAU L.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JOUZEL J.-N.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JUVEN P.-A.</a:t>
            </a:r>
            <a:r>
              <a:rPr lang="fr-FR" sz="1300" dirty="0">
                <a:effectLst/>
              </a:rPr>
              <a:t>, 2021, « « En attendant d’autres données ». Raison modélisatrice, incertitudes et pièges de l’abstraction », </a:t>
            </a:r>
            <a:r>
              <a:rPr lang="fr-FR" sz="1300" i="1" dirty="0">
                <a:effectLst/>
              </a:rPr>
              <a:t>Terrains &amp; travaux</a:t>
            </a:r>
            <a:r>
              <a:rPr lang="fr-FR" sz="1300" dirty="0">
                <a:effectLst/>
              </a:rPr>
              <a:t>, </a:t>
            </a:r>
            <a:r>
              <a:rPr lang="fr-FR" sz="1300" i="1" dirty="0">
                <a:effectLst/>
              </a:rPr>
              <a:t>38</a:t>
            </a:r>
            <a:r>
              <a:rPr lang="fr-FR" sz="1300" dirty="0">
                <a:effectLst/>
              </a:rPr>
              <a:t>, 1, p. 5‑22. 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BREIMAN L.</a:t>
            </a:r>
            <a:r>
              <a:rPr lang="fr-FR" sz="1300" dirty="0">
                <a:effectLst/>
              </a:rPr>
              <a:t>, 2001, « </a:t>
            </a:r>
            <a:r>
              <a:rPr lang="fr-FR" sz="1300" dirty="0" err="1">
                <a:effectLst/>
              </a:rPr>
              <a:t>Statistical</a:t>
            </a:r>
            <a:r>
              <a:rPr lang="fr-FR" sz="1300" dirty="0">
                <a:effectLst/>
              </a:rPr>
              <a:t> Modeling: The </a:t>
            </a:r>
            <a:r>
              <a:rPr lang="fr-FR" sz="1300" dirty="0" err="1">
                <a:effectLst/>
              </a:rPr>
              <a:t>Two</a:t>
            </a:r>
            <a:r>
              <a:rPr lang="fr-FR" sz="1300" dirty="0">
                <a:effectLst/>
              </a:rPr>
              <a:t> Cultures (</a:t>
            </a:r>
            <a:r>
              <a:rPr lang="fr-FR" sz="1300" dirty="0" err="1">
                <a:effectLst/>
              </a:rPr>
              <a:t>with</a:t>
            </a:r>
            <a:r>
              <a:rPr lang="fr-FR" sz="1300" dirty="0">
                <a:effectLst/>
              </a:rPr>
              <a:t> </a:t>
            </a:r>
            <a:r>
              <a:rPr lang="fr-FR" sz="1300" dirty="0" err="1">
                <a:effectLst/>
              </a:rPr>
              <a:t>comments</a:t>
            </a:r>
            <a:r>
              <a:rPr lang="fr-FR" sz="1300" dirty="0">
                <a:effectLst/>
              </a:rPr>
              <a:t> and a </a:t>
            </a:r>
            <a:r>
              <a:rPr lang="fr-FR" sz="1300" dirty="0" err="1">
                <a:effectLst/>
              </a:rPr>
              <a:t>rejoinder</a:t>
            </a:r>
            <a:r>
              <a:rPr lang="fr-FR" sz="1300" dirty="0">
                <a:effectLst/>
              </a:rPr>
              <a:t> by the </a:t>
            </a:r>
            <a:r>
              <a:rPr lang="fr-FR" sz="1300" dirty="0" err="1">
                <a:effectLst/>
              </a:rPr>
              <a:t>author</a:t>
            </a:r>
            <a:r>
              <a:rPr lang="fr-FR" sz="1300" dirty="0">
                <a:effectLst/>
              </a:rPr>
              <a:t>) », </a:t>
            </a:r>
            <a:r>
              <a:rPr lang="fr-FR" sz="1300" i="1" dirty="0" err="1">
                <a:effectLst/>
              </a:rPr>
              <a:t>Statistical</a:t>
            </a:r>
            <a:r>
              <a:rPr lang="fr-FR" sz="1300" i="1" dirty="0">
                <a:effectLst/>
              </a:rPr>
              <a:t> Science</a:t>
            </a:r>
            <a:r>
              <a:rPr lang="fr-FR" sz="1300" dirty="0">
                <a:effectLst/>
              </a:rPr>
              <a:t>, </a:t>
            </a:r>
            <a:r>
              <a:rPr lang="fr-FR" sz="1300" i="1" dirty="0">
                <a:effectLst/>
              </a:rPr>
              <a:t>16</a:t>
            </a:r>
            <a:r>
              <a:rPr lang="fr-FR" sz="1300" dirty="0">
                <a:effectLst/>
              </a:rPr>
              <a:t>, 3, p. 199‑231. 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BURRELL J.</a:t>
            </a:r>
            <a:r>
              <a:rPr lang="fr-FR" sz="1300" dirty="0">
                <a:effectLst/>
              </a:rPr>
              <a:t>, 2016, « How the machine ‘</a:t>
            </a:r>
            <a:r>
              <a:rPr lang="fr-FR" sz="1300" dirty="0" err="1">
                <a:effectLst/>
              </a:rPr>
              <a:t>thinks</a:t>
            </a:r>
            <a:r>
              <a:rPr lang="fr-FR" sz="1300" dirty="0">
                <a:effectLst/>
              </a:rPr>
              <a:t>’: </a:t>
            </a:r>
            <a:r>
              <a:rPr lang="fr-FR" sz="1300" dirty="0" err="1">
                <a:effectLst/>
              </a:rPr>
              <a:t>Understanding</a:t>
            </a:r>
            <a:r>
              <a:rPr lang="fr-FR" sz="1300" dirty="0">
                <a:effectLst/>
              </a:rPr>
              <a:t> </a:t>
            </a:r>
            <a:r>
              <a:rPr lang="fr-FR" sz="1300" dirty="0" err="1">
                <a:effectLst/>
              </a:rPr>
              <a:t>opacity</a:t>
            </a:r>
            <a:r>
              <a:rPr lang="fr-FR" sz="1300" dirty="0">
                <a:effectLst/>
              </a:rPr>
              <a:t> in machine learning </a:t>
            </a:r>
            <a:r>
              <a:rPr lang="fr-FR" sz="1300" dirty="0" err="1">
                <a:effectLst/>
              </a:rPr>
              <a:t>algorithms</a:t>
            </a:r>
            <a:r>
              <a:rPr lang="fr-FR" sz="1300" dirty="0">
                <a:effectLst/>
              </a:rPr>
              <a:t> », </a:t>
            </a:r>
            <a:r>
              <a:rPr lang="fr-FR" sz="1300" i="1" dirty="0">
                <a:effectLst/>
              </a:rPr>
              <a:t>Big Data &amp; Society</a:t>
            </a:r>
            <a:r>
              <a:rPr lang="fr-FR" sz="1300" dirty="0">
                <a:effectLst/>
              </a:rPr>
              <a:t>, </a:t>
            </a:r>
            <a:r>
              <a:rPr lang="fr-FR" sz="1300" i="1" dirty="0">
                <a:effectLst/>
              </a:rPr>
              <a:t>3</a:t>
            </a:r>
            <a:r>
              <a:rPr lang="fr-FR" sz="1300" dirty="0">
                <a:effectLst/>
              </a:rPr>
              <a:t>, 1, p. 2053951715622512. 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CARDON D.</a:t>
            </a:r>
            <a:r>
              <a:rPr lang="fr-FR" sz="1300" dirty="0">
                <a:effectLst/>
              </a:rPr>
              <a:t>, 2015, </a:t>
            </a:r>
            <a:r>
              <a:rPr lang="fr-FR" sz="1300" i="1" dirty="0">
                <a:effectLst/>
              </a:rPr>
              <a:t>A quoi rêvent les algorithmes. Nos vies à l’heure des big data</a:t>
            </a:r>
            <a:r>
              <a:rPr lang="fr-FR" sz="1300" dirty="0">
                <a:effectLst/>
              </a:rPr>
              <a:t>, Seuil, 112 p.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CARDON D.</a:t>
            </a:r>
            <a:r>
              <a:rPr lang="fr-FR" sz="1300" dirty="0">
                <a:effectLst/>
              </a:rPr>
              <a:t>, 2017, « Infrastructures numériques et production d’environnements personnalisés », dans </a:t>
            </a:r>
            <a:r>
              <a:rPr lang="fr-FR" sz="1300" i="1" dirty="0">
                <a:effectLst/>
              </a:rPr>
              <a:t>Les métamorphoses des infrastructures, entre béton et numérique</a:t>
            </a:r>
            <a:r>
              <a:rPr lang="fr-FR" sz="1300" dirty="0">
                <a:effectLst/>
              </a:rPr>
              <a:t>, Peter Lang, p. 351‑368.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CARDON D.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COINTET J.-P.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MAZIERES A.</a:t>
            </a:r>
            <a:r>
              <a:rPr lang="fr-FR" sz="1300" dirty="0">
                <a:effectLst/>
              </a:rPr>
              <a:t>, 2018, « La revanche des neurones. L’invention des machines inductives et la controverse de l’intelligence artificielle », </a:t>
            </a:r>
            <a:r>
              <a:rPr lang="fr-FR" sz="1300" i="1" dirty="0">
                <a:effectLst/>
              </a:rPr>
              <a:t>Réseaux</a:t>
            </a:r>
            <a:r>
              <a:rPr lang="fr-FR" sz="1300" dirty="0">
                <a:effectLst/>
              </a:rPr>
              <a:t>, </a:t>
            </a:r>
            <a:r>
              <a:rPr lang="fr-FR" sz="1300" i="1" dirty="0">
                <a:effectLst/>
              </a:rPr>
              <a:t>211</a:t>
            </a:r>
            <a:r>
              <a:rPr lang="fr-FR" sz="1300" dirty="0">
                <a:effectLst/>
              </a:rPr>
              <a:t>, 5, p. 173‑220. 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DUPUY J.-P.</a:t>
            </a:r>
            <a:r>
              <a:rPr lang="fr-FR" sz="1300" dirty="0">
                <a:effectLst/>
              </a:rPr>
              <a:t>, 2005, </a:t>
            </a:r>
            <a:r>
              <a:rPr lang="fr-FR" sz="1300" i="1" dirty="0">
                <a:effectLst/>
              </a:rPr>
              <a:t>Aux origines des sciences cognitives</a:t>
            </a:r>
            <a:r>
              <a:rPr lang="fr-FR" sz="1300" dirty="0">
                <a:effectLst/>
              </a:rPr>
              <a:t>, La Découverte. 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EKBIA H.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NARDI B.</a:t>
            </a:r>
            <a:r>
              <a:rPr lang="fr-FR" sz="1300" dirty="0">
                <a:effectLst/>
              </a:rPr>
              <a:t>, 2017, </a:t>
            </a:r>
            <a:r>
              <a:rPr lang="fr-FR" sz="1300" i="1" dirty="0" err="1">
                <a:effectLst/>
              </a:rPr>
              <a:t>Heteromation</a:t>
            </a:r>
            <a:r>
              <a:rPr lang="fr-FR" sz="1300" i="1" dirty="0">
                <a:effectLst/>
              </a:rPr>
              <a:t>, and </a:t>
            </a:r>
            <a:r>
              <a:rPr lang="fr-FR" sz="1300" i="1" dirty="0" err="1">
                <a:effectLst/>
              </a:rPr>
              <a:t>Other</a:t>
            </a:r>
            <a:r>
              <a:rPr lang="fr-FR" sz="1300" i="1" dirty="0">
                <a:effectLst/>
              </a:rPr>
              <a:t> Stories of </a:t>
            </a:r>
            <a:r>
              <a:rPr lang="fr-FR" sz="1300" i="1" dirty="0" err="1">
                <a:effectLst/>
              </a:rPr>
              <a:t>Computing</a:t>
            </a:r>
            <a:r>
              <a:rPr lang="fr-FR" sz="1300" i="1" dirty="0">
                <a:effectLst/>
              </a:rPr>
              <a:t> and </a:t>
            </a:r>
            <a:r>
              <a:rPr lang="fr-FR" sz="1300" i="1" dirty="0" err="1">
                <a:effectLst/>
              </a:rPr>
              <a:t>Capitalism</a:t>
            </a:r>
            <a:r>
              <a:rPr lang="fr-FR" sz="1300" dirty="0">
                <a:effectLst/>
              </a:rPr>
              <a:t>, MIT </a:t>
            </a:r>
            <a:r>
              <a:rPr lang="fr-FR" sz="1300" dirty="0" err="1">
                <a:effectLst/>
              </a:rPr>
              <a:t>Press</a:t>
            </a:r>
            <a:r>
              <a:rPr lang="fr-FR" sz="1300" dirty="0">
                <a:effectLst/>
              </a:rPr>
              <a:t>, 280 p.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FONTAINE S.</a:t>
            </a:r>
            <a:r>
              <a:rPr lang="fr-FR" sz="1300" dirty="0">
                <a:effectLst/>
              </a:rPr>
              <a:t>, 2024, </a:t>
            </a:r>
            <a:r>
              <a:rPr lang="fr-FR" sz="1300" i="1" dirty="0">
                <a:effectLst/>
              </a:rPr>
              <a:t>The diffusion of </a:t>
            </a:r>
            <a:r>
              <a:rPr lang="fr-FR" sz="1300" i="1" dirty="0" err="1">
                <a:effectLst/>
              </a:rPr>
              <a:t>Artificial</a:t>
            </a:r>
            <a:r>
              <a:rPr lang="fr-FR" sz="1300" i="1" dirty="0">
                <a:effectLst/>
              </a:rPr>
              <a:t> Intelligence </a:t>
            </a:r>
            <a:r>
              <a:rPr lang="fr-FR" sz="1300" i="1" dirty="0" err="1">
                <a:effectLst/>
              </a:rPr>
              <a:t>into</a:t>
            </a:r>
            <a:r>
              <a:rPr lang="fr-FR" sz="1300" i="1" dirty="0">
                <a:effectLst/>
              </a:rPr>
              <a:t> Neuroscience. A </a:t>
            </a:r>
            <a:r>
              <a:rPr lang="fr-FR" sz="1300" i="1" dirty="0" err="1">
                <a:effectLst/>
              </a:rPr>
              <a:t>multiscale</a:t>
            </a:r>
            <a:r>
              <a:rPr lang="fr-FR" sz="1300" i="1" dirty="0">
                <a:effectLst/>
              </a:rPr>
              <a:t> </a:t>
            </a:r>
            <a:r>
              <a:rPr lang="fr-FR" sz="1300" i="1" dirty="0" err="1">
                <a:effectLst/>
              </a:rPr>
              <a:t>approach</a:t>
            </a:r>
            <a:r>
              <a:rPr lang="fr-FR" sz="1300" i="1" dirty="0">
                <a:effectLst/>
              </a:rPr>
              <a:t> of the </a:t>
            </a:r>
            <a:r>
              <a:rPr lang="fr-FR" sz="1300" i="1" dirty="0" err="1">
                <a:effectLst/>
              </a:rPr>
              <a:t>genericity</a:t>
            </a:r>
            <a:r>
              <a:rPr lang="fr-FR" sz="1300" i="1" dirty="0">
                <a:effectLst/>
              </a:rPr>
              <a:t> of a </a:t>
            </a:r>
            <a:r>
              <a:rPr lang="fr-FR" sz="1300" i="1" dirty="0" err="1">
                <a:effectLst/>
              </a:rPr>
              <a:t>research-technology</a:t>
            </a:r>
            <a:r>
              <a:rPr lang="fr-FR" sz="1300" dirty="0">
                <a:effectLst/>
              </a:rPr>
              <a:t>, </a:t>
            </a:r>
            <a:r>
              <a:rPr lang="fr-FR" sz="1300" dirty="0" err="1">
                <a:effectLst/>
              </a:rPr>
              <a:t>These</a:t>
            </a:r>
            <a:r>
              <a:rPr lang="fr-FR" sz="1300" dirty="0">
                <a:effectLst/>
              </a:rPr>
              <a:t> de doctorat, Sorbonne université.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GANASCIA J.-G.</a:t>
            </a:r>
            <a:r>
              <a:rPr lang="fr-FR" sz="1300" dirty="0">
                <a:effectLst/>
              </a:rPr>
              <a:t>, 2017, </a:t>
            </a:r>
            <a:r>
              <a:rPr lang="fr-FR" sz="1300" i="1" dirty="0">
                <a:effectLst/>
              </a:rPr>
              <a:t>Le Mythe de la Singularité Faut-il craindre l’intelligence artificielle?</a:t>
            </a:r>
            <a:r>
              <a:rPr lang="fr-FR" sz="1300" dirty="0">
                <a:effectLst/>
              </a:rPr>
              <a:t>, Seuil, 144 p.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LATOUR B.</a:t>
            </a:r>
            <a:r>
              <a:rPr lang="fr-FR" sz="1300" dirty="0">
                <a:effectLst/>
              </a:rPr>
              <a:t>, 1987, </a:t>
            </a:r>
            <a:r>
              <a:rPr lang="fr-FR" sz="1300" i="1" dirty="0">
                <a:effectLst/>
              </a:rPr>
              <a:t>La science en action. Introduction à la sociologie des sciences</a:t>
            </a:r>
            <a:r>
              <a:rPr lang="fr-FR" sz="1300" dirty="0">
                <a:effectLst/>
              </a:rPr>
              <a:t>, La Découverte, 282 p.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MAZIERES A.</a:t>
            </a:r>
            <a:r>
              <a:rPr lang="fr-FR" sz="1300" dirty="0">
                <a:effectLst/>
              </a:rPr>
              <a:t>, 2016, </a:t>
            </a:r>
            <a:r>
              <a:rPr lang="fr-FR" sz="1300" i="1" dirty="0">
                <a:effectLst/>
              </a:rPr>
              <a:t>Cartographie de l’apprentissage artificiel et de ses algorithmes</a:t>
            </a:r>
            <a:r>
              <a:rPr lang="fr-FR" sz="1300" dirty="0">
                <a:effectLst/>
              </a:rPr>
              <a:t>, </a:t>
            </a:r>
            <a:r>
              <a:rPr lang="fr-FR" sz="1300" dirty="0" err="1">
                <a:effectLst/>
              </a:rPr>
              <a:t>phdthesis</a:t>
            </a:r>
            <a:r>
              <a:rPr lang="fr-FR" sz="1300" dirty="0">
                <a:effectLst/>
              </a:rPr>
              <a:t>, Université Paris 7 Denis Diderot.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OLLION É.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BOELAERT J.</a:t>
            </a:r>
            <a:r>
              <a:rPr lang="fr-FR" sz="1300" dirty="0">
                <a:effectLst/>
              </a:rPr>
              <a:t>, 2015, « Au delà des big data. Les sciences sociales et la multiplication des données numériques », </a:t>
            </a:r>
            <a:r>
              <a:rPr lang="fr-FR" sz="1300" i="1" dirty="0">
                <a:effectLst/>
              </a:rPr>
              <a:t>Sociologie</a:t>
            </a:r>
            <a:r>
              <a:rPr lang="fr-FR" sz="1300" dirty="0">
                <a:effectLst/>
              </a:rPr>
              <a:t>, </a:t>
            </a:r>
            <a:r>
              <a:rPr lang="fr-FR" sz="1300" i="1" dirty="0">
                <a:effectLst/>
              </a:rPr>
              <a:t>6</a:t>
            </a:r>
            <a:r>
              <a:rPr lang="fr-FR" sz="1300" dirty="0">
                <a:effectLst/>
              </a:rPr>
              <a:t>, 3, p. 295‑310.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SADIN E.</a:t>
            </a:r>
            <a:r>
              <a:rPr lang="fr-FR" sz="1300" dirty="0">
                <a:effectLst/>
              </a:rPr>
              <a:t>, 2018, </a:t>
            </a:r>
            <a:r>
              <a:rPr lang="fr-FR" sz="1300" i="1" dirty="0">
                <a:effectLst/>
              </a:rPr>
              <a:t>L’intelligence artificielle ou l’enjeu du siècle. Anatomie d’un antihumanisme radical</a:t>
            </a:r>
            <a:r>
              <a:rPr lang="fr-FR" sz="1300" dirty="0">
                <a:effectLst/>
              </a:rPr>
              <a:t>, L’Echappée, 288 p.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VELKOVSKA J.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RELIEU M.</a:t>
            </a:r>
            <a:r>
              <a:rPr lang="fr-FR" sz="1300" dirty="0">
                <a:effectLst/>
              </a:rPr>
              <a:t>, 2021, « Pour une conception « située » de l’intelligence </a:t>
            </a:r>
            <a:r>
              <a:rPr lang="fr-FR" sz="1300" dirty="0" err="1">
                <a:effectLst/>
              </a:rPr>
              <a:t>artificielle:Des</a:t>
            </a:r>
            <a:r>
              <a:rPr lang="fr-FR" sz="1300" dirty="0">
                <a:effectLst/>
              </a:rPr>
              <a:t> interactions hybrides aux configurations </a:t>
            </a:r>
            <a:r>
              <a:rPr lang="fr-FR" sz="1300" dirty="0" err="1">
                <a:effectLst/>
              </a:rPr>
              <a:t>socio-techniques</a:t>
            </a:r>
            <a:r>
              <a:rPr lang="fr-FR" sz="1300" dirty="0">
                <a:effectLst/>
              </a:rPr>
              <a:t> », </a:t>
            </a:r>
            <a:r>
              <a:rPr lang="fr-FR" sz="1300" i="1" dirty="0">
                <a:effectLst/>
              </a:rPr>
              <a:t>Réseaux</a:t>
            </a:r>
            <a:r>
              <a:rPr lang="fr-FR" sz="1300" dirty="0">
                <a:effectLst/>
              </a:rPr>
              <a:t>, </a:t>
            </a:r>
            <a:r>
              <a:rPr lang="fr-FR" sz="1300" i="1" dirty="0">
                <a:effectLst/>
              </a:rPr>
              <a:t>229</a:t>
            </a:r>
            <a:r>
              <a:rPr lang="fr-FR" sz="1300" dirty="0">
                <a:effectLst/>
              </a:rPr>
              <a:t>, 5, p. 215‑229. 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WOLFE A.</a:t>
            </a:r>
            <a:r>
              <a:rPr lang="fr-FR" sz="1300" dirty="0">
                <a:effectLst/>
              </a:rPr>
              <a:t>, 1991, « </a:t>
            </a:r>
            <a:r>
              <a:rPr lang="fr-FR" sz="1300" dirty="0" err="1">
                <a:effectLst/>
              </a:rPr>
              <a:t>Mind</a:t>
            </a:r>
            <a:r>
              <a:rPr lang="fr-FR" sz="1300" dirty="0">
                <a:effectLst/>
              </a:rPr>
              <a:t>, Self, Society, and Computer: </a:t>
            </a:r>
            <a:r>
              <a:rPr lang="fr-FR" sz="1300" dirty="0" err="1">
                <a:effectLst/>
              </a:rPr>
              <a:t>Artificial</a:t>
            </a:r>
            <a:r>
              <a:rPr lang="fr-FR" sz="1300" dirty="0">
                <a:effectLst/>
              </a:rPr>
              <a:t> Intelligence and the </a:t>
            </a:r>
            <a:r>
              <a:rPr lang="fr-FR" sz="1300" dirty="0" err="1">
                <a:effectLst/>
              </a:rPr>
              <a:t>Sociology</a:t>
            </a:r>
            <a:r>
              <a:rPr lang="fr-FR" sz="1300" dirty="0">
                <a:effectLst/>
              </a:rPr>
              <a:t> of </a:t>
            </a:r>
            <a:r>
              <a:rPr lang="fr-FR" sz="1300" dirty="0" err="1">
                <a:effectLst/>
              </a:rPr>
              <a:t>Mind</a:t>
            </a:r>
            <a:r>
              <a:rPr lang="fr-FR" sz="1300" dirty="0">
                <a:effectLst/>
              </a:rPr>
              <a:t> », </a:t>
            </a:r>
            <a:r>
              <a:rPr lang="fr-FR" sz="1300" i="1" dirty="0">
                <a:effectLst/>
              </a:rPr>
              <a:t>American Journal of </a:t>
            </a:r>
            <a:r>
              <a:rPr lang="fr-FR" sz="1300" i="1" dirty="0" err="1">
                <a:effectLst/>
              </a:rPr>
              <a:t>Sociology</a:t>
            </a:r>
            <a:r>
              <a:rPr lang="fr-FR" sz="1300" dirty="0">
                <a:effectLst/>
              </a:rPr>
              <a:t>, </a:t>
            </a:r>
            <a:r>
              <a:rPr lang="fr-FR" sz="1300" i="1" dirty="0">
                <a:effectLst/>
              </a:rPr>
              <a:t>96</a:t>
            </a:r>
            <a:r>
              <a:rPr lang="fr-FR" sz="1300" dirty="0">
                <a:effectLst/>
              </a:rPr>
              <a:t>, 5, p. 1073‑1096.</a:t>
            </a:r>
          </a:p>
          <a:p>
            <a:r>
              <a:rPr lang="fr-FR" sz="1300" dirty="0">
                <a:effectLst/>
              </a:rPr>
              <a:t>2021, « Colloque "Qu’est-ce qui échappe à l’intelligence artificielle ? " »,.</a:t>
            </a:r>
          </a:p>
        </p:txBody>
      </p:sp>
    </p:spTree>
    <p:extLst>
      <p:ext uri="{BB962C8B-B14F-4D97-AF65-F5344CB8AC3E}">
        <p14:creationId xmlns:p14="http://schemas.microsoft.com/office/powerpoint/2010/main" val="1412544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1BD5E-0613-D0A6-9A09-ADCC9DB59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CA2D812-EF1D-9471-7470-3F521EB75B11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fr-FR"/>
              <a:t>29/05/2025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545A67B-411F-90C3-63E0-AC5591DD29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5" name="Titre 3">
            <a:extLst>
              <a:ext uri="{FF2B5EF4-FFF2-40B4-BE49-F238E27FC236}">
                <a16:creationId xmlns:a16="http://schemas.microsoft.com/office/drawing/2014/main" id="{67A6D61D-B281-ACCE-C221-A2252CF997EE}"/>
              </a:ext>
            </a:extLst>
          </p:cNvPr>
          <p:cNvSpPr txBox="1">
            <a:spLocks/>
          </p:cNvSpPr>
          <p:nvPr/>
        </p:nvSpPr>
        <p:spPr>
          <a:xfrm>
            <a:off x="970147" y="839709"/>
            <a:ext cx="10612253" cy="85278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2" b="1" i="0" kern="120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fr-FR" dirty="0">
                <a:solidFill>
                  <a:schemeClr val="tx1"/>
                </a:solidFill>
              </a:rPr>
              <a:t>Textes appliqués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552AC27-2035-4981-2264-A31998A7335C}"/>
              </a:ext>
            </a:extLst>
          </p:cNvPr>
          <p:cNvSpPr txBox="1"/>
          <p:nvPr/>
        </p:nvSpPr>
        <p:spPr>
          <a:xfrm>
            <a:off x="1" y="1856426"/>
            <a:ext cx="12191999" cy="48936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300" cap="small" dirty="0">
                <a:effectLst/>
              </a:rPr>
              <a:t>BENBOUZID B.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MENECEUR Y.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SMUHA N.A.</a:t>
            </a:r>
            <a:r>
              <a:rPr lang="fr-FR" sz="1300" dirty="0">
                <a:effectLst/>
              </a:rPr>
              <a:t>, 2022, « Quatre nuances de régulation de l’intelligence artificielle. Une cartographie des conflits de définition. », </a:t>
            </a:r>
            <a:r>
              <a:rPr lang="fr-FR" sz="1300" i="1" dirty="0">
                <a:effectLst/>
              </a:rPr>
              <a:t>Réseaux</a:t>
            </a:r>
            <a:r>
              <a:rPr lang="fr-FR" sz="1300" dirty="0">
                <a:effectLst/>
              </a:rPr>
              <a:t>, </a:t>
            </a:r>
            <a:r>
              <a:rPr lang="fr-FR" sz="1300" i="1" dirty="0">
                <a:effectLst/>
              </a:rPr>
              <a:t>232233</a:t>
            </a:r>
            <a:r>
              <a:rPr lang="fr-FR" sz="1300" dirty="0">
                <a:effectLst/>
              </a:rPr>
              <a:t>, 2, p. 29‑64. 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CASILLI A.</a:t>
            </a:r>
            <a:r>
              <a:rPr lang="fr-FR" sz="1300" dirty="0">
                <a:effectLst/>
              </a:rPr>
              <a:t>, 2019, </a:t>
            </a:r>
            <a:r>
              <a:rPr lang="fr-FR" sz="1300" i="1" dirty="0">
                <a:effectLst/>
              </a:rPr>
              <a:t>En attendant les robots. Enquête sur le travail du clic.</a:t>
            </a:r>
            <a:r>
              <a:rPr lang="fr-FR" sz="1300" dirty="0">
                <a:effectLst/>
              </a:rPr>
              <a:t>, Seuil.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CHATEAURAYNAUD F.</a:t>
            </a:r>
            <a:r>
              <a:rPr lang="fr-FR" sz="1300" dirty="0">
                <a:effectLst/>
              </a:rPr>
              <a:t>, 2003, « Marlowe », </a:t>
            </a:r>
            <a:r>
              <a:rPr lang="fr-FR" sz="1300" i="1" dirty="0">
                <a:effectLst/>
              </a:rPr>
              <a:t>Bulletin de méthodologie sociologique. Bulletin of </a:t>
            </a:r>
            <a:r>
              <a:rPr lang="fr-FR" sz="1300" i="1" dirty="0" err="1">
                <a:effectLst/>
              </a:rPr>
              <a:t>sociological</a:t>
            </a:r>
            <a:r>
              <a:rPr lang="fr-FR" sz="1300" i="1" dirty="0">
                <a:effectLst/>
              </a:rPr>
              <a:t> </a:t>
            </a:r>
            <a:r>
              <a:rPr lang="fr-FR" sz="1300" i="1" dirty="0" err="1">
                <a:effectLst/>
              </a:rPr>
              <a:t>methodology</a:t>
            </a:r>
            <a:r>
              <a:rPr lang="fr-FR" sz="1300" dirty="0">
                <a:effectLst/>
              </a:rPr>
              <a:t>, 79, p. 6‑32.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CHOULDECHOVA A.</a:t>
            </a:r>
            <a:r>
              <a:rPr lang="fr-FR" sz="1300" dirty="0">
                <a:effectLst/>
              </a:rPr>
              <a:t>, 2017, « </a:t>
            </a:r>
            <a:r>
              <a:rPr lang="fr-FR" sz="1300" dirty="0" err="1">
                <a:effectLst/>
              </a:rPr>
              <a:t>Fair</a:t>
            </a:r>
            <a:r>
              <a:rPr lang="fr-FR" sz="1300" dirty="0">
                <a:effectLst/>
              </a:rPr>
              <a:t> </a:t>
            </a:r>
            <a:r>
              <a:rPr lang="fr-FR" sz="1300" dirty="0" err="1">
                <a:effectLst/>
              </a:rPr>
              <a:t>Prediction</a:t>
            </a:r>
            <a:r>
              <a:rPr lang="fr-FR" sz="1300" dirty="0">
                <a:effectLst/>
              </a:rPr>
              <a:t> </a:t>
            </a:r>
            <a:r>
              <a:rPr lang="fr-FR" sz="1300" dirty="0" err="1">
                <a:effectLst/>
              </a:rPr>
              <a:t>with</a:t>
            </a:r>
            <a:r>
              <a:rPr lang="fr-FR" sz="1300" dirty="0">
                <a:effectLst/>
              </a:rPr>
              <a:t> Disparate Impact: A </a:t>
            </a:r>
            <a:r>
              <a:rPr lang="fr-FR" sz="1300" dirty="0" err="1">
                <a:effectLst/>
              </a:rPr>
              <a:t>Study</a:t>
            </a:r>
            <a:r>
              <a:rPr lang="fr-FR" sz="1300" dirty="0">
                <a:effectLst/>
              </a:rPr>
              <a:t> of </a:t>
            </a:r>
            <a:r>
              <a:rPr lang="fr-FR" sz="1300" dirty="0" err="1">
                <a:effectLst/>
              </a:rPr>
              <a:t>Bias</a:t>
            </a:r>
            <a:r>
              <a:rPr lang="fr-FR" sz="1300" dirty="0">
                <a:effectLst/>
              </a:rPr>
              <a:t> in </a:t>
            </a:r>
            <a:r>
              <a:rPr lang="fr-FR" sz="1300" dirty="0" err="1">
                <a:effectLst/>
              </a:rPr>
              <a:t>Recidivism</a:t>
            </a:r>
            <a:r>
              <a:rPr lang="fr-FR" sz="1300" dirty="0">
                <a:effectLst/>
              </a:rPr>
              <a:t> </a:t>
            </a:r>
            <a:r>
              <a:rPr lang="fr-FR" sz="1300" dirty="0" err="1">
                <a:effectLst/>
              </a:rPr>
              <a:t>Prediction</a:t>
            </a:r>
            <a:r>
              <a:rPr lang="fr-FR" sz="1300" dirty="0">
                <a:effectLst/>
              </a:rPr>
              <a:t> Instruments », </a:t>
            </a:r>
            <a:r>
              <a:rPr lang="fr-FR" sz="1300" i="1" dirty="0">
                <a:effectLst/>
              </a:rPr>
              <a:t>Big Data</a:t>
            </a:r>
            <a:r>
              <a:rPr lang="fr-FR" sz="1300" dirty="0">
                <a:effectLst/>
              </a:rPr>
              <a:t>, </a:t>
            </a:r>
            <a:r>
              <a:rPr lang="fr-FR" sz="1300" i="1" dirty="0">
                <a:effectLst/>
              </a:rPr>
              <a:t>5</a:t>
            </a:r>
            <a:r>
              <a:rPr lang="fr-FR" sz="1300" dirty="0">
                <a:effectLst/>
              </a:rPr>
              <a:t>, 2, p. 153‑163. 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DENIS C.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VARENNE F.</a:t>
            </a:r>
            <a:r>
              <a:rPr lang="fr-FR" sz="1300" dirty="0">
                <a:effectLst/>
              </a:rPr>
              <a:t>, 2022, « Interprétabilité et explicabilité de phénomènes prédits par de l’apprentissage machine », </a:t>
            </a:r>
            <a:r>
              <a:rPr lang="fr-FR" sz="1300" i="1" dirty="0">
                <a:effectLst/>
              </a:rPr>
              <a:t>Revue Ouverte d’Intelligence Artificielle</a:t>
            </a:r>
            <a:r>
              <a:rPr lang="fr-FR" sz="1300" dirty="0">
                <a:effectLst/>
              </a:rPr>
              <a:t>, </a:t>
            </a:r>
            <a:r>
              <a:rPr lang="fr-FR" sz="1300" i="1" dirty="0">
                <a:effectLst/>
              </a:rPr>
              <a:t>3</a:t>
            </a:r>
            <a:r>
              <a:rPr lang="fr-FR" sz="1300" dirty="0">
                <a:effectLst/>
              </a:rPr>
              <a:t>, 3‑4, p. 287‑310. 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FONTAINE S.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GARGIULO F.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DUBOIS M.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TUBARO P.</a:t>
            </a:r>
            <a:r>
              <a:rPr lang="fr-FR" sz="1300" dirty="0">
                <a:effectLst/>
              </a:rPr>
              <a:t>, 2024, « </a:t>
            </a:r>
            <a:r>
              <a:rPr lang="fr-FR" sz="1300" dirty="0" err="1">
                <a:effectLst/>
              </a:rPr>
              <a:t>Epistemic</a:t>
            </a:r>
            <a:r>
              <a:rPr lang="fr-FR" sz="1300" dirty="0">
                <a:effectLst/>
              </a:rPr>
              <a:t> </a:t>
            </a:r>
            <a:r>
              <a:rPr lang="fr-FR" sz="1300" dirty="0" err="1">
                <a:effectLst/>
              </a:rPr>
              <a:t>integration</a:t>
            </a:r>
            <a:r>
              <a:rPr lang="fr-FR" sz="1300" dirty="0">
                <a:effectLst/>
              </a:rPr>
              <a:t> and social </a:t>
            </a:r>
            <a:r>
              <a:rPr lang="fr-FR" sz="1300" dirty="0" err="1">
                <a:effectLst/>
              </a:rPr>
              <a:t>segregation</a:t>
            </a:r>
            <a:r>
              <a:rPr lang="fr-FR" sz="1300" dirty="0">
                <a:effectLst/>
              </a:rPr>
              <a:t> of AI in neuroscience », </a:t>
            </a:r>
            <a:r>
              <a:rPr lang="fr-FR" sz="1300" i="1" dirty="0" err="1">
                <a:effectLst/>
              </a:rPr>
              <a:t>Applied</a:t>
            </a:r>
            <a:r>
              <a:rPr lang="fr-FR" sz="1300" i="1" dirty="0">
                <a:effectLst/>
              </a:rPr>
              <a:t> Network Science</a:t>
            </a:r>
            <a:r>
              <a:rPr lang="fr-FR" sz="1300" dirty="0">
                <a:effectLst/>
              </a:rPr>
              <a:t>, </a:t>
            </a:r>
            <a:r>
              <a:rPr lang="fr-FR" sz="1300" i="1" dirty="0">
                <a:effectLst/>
              </a:rPr>
              <a:t>9</a:t>
            </a:r>
            <a:r>
              <a:rPr lang="fr-FR" sz="1300" dirty="0">
                <a:effectLst/>
              </a:rPr>
              <a:t>, 1, p. 1‑32. 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FREY C.B.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OSBORNE M.A.</a:t>
            </a:r>
            <a:r>
              <a:rPr lang="fr-FR" sz="1300" dirty="0">
                <a:effectLst/>
              </a:rPr>
              <a:t>, 2017, « The future of </a:t>
            </a:r>
            <a:r>
              <a:rPr lang="fr-FR" sz="1300" dirty="0" err="1">
                <a:effectLst/>
              </a:rPr>
              <a:t>employment</a:t>
            </a:r>
            <a:r>
              <a:rPr lang="fr-FR" sz="1300" dirty="0">
                <a:effectLst/>
              </a:rPr>
              <a:t>: How susceptible are jobs to </a:t>
            </a:r>
            <a:r>
              <a:rPr lang="fr-FR" sz="1300" dirty="0" err="1">
                <a:effectLst/>
              </a:rPr>
              <a:t>computerisation</a:t>
            </a:r>
            <a:r>
              <a:rPr lang="fr-FR" sz="1300" dirty="0">
                <a:effectLst/>
              </a:rPr>
              <a:t>? », </a:t>
            </a:r>
            <a:r>
              <a:rPr lang="fr-FR" sz="1300" i="1" dirty="0" err="1">
                <a:effectLst/>
              </a:rPr>
              <a:t>Technological</a:t>
            </a:r>
            <a:r>
              <a:rPr lang="fr-FR" sz="1300" i="1" dirty="0">
                <a:effectLst/>
              </a:rPr>
              <a:t> </a:t>
            </a:r>
            <a:r>
              <a:rPr lang="fr-FR" sz="1300" i="1" dirty="0" err="1">
                <a:effectLst/>
              </a:rPr>
              <a:t>Forecasting</a:t>
            </a:r>
            <a:r>
              <a:rPr lang="fr-FR" sz="1300" i="1" dirty="0">
                <a:effectLst/>
              </a:rPr>
              <a:t> and Social Change</a:t>
            </a:r>
            <a:r>
              <a:rPr lang="fr-FR" sz="1300" dirty="0">
                <a:effectLst/>
              </a:rPr>
              <a:t>, </a:t>
            </a:r>
            <a:r>
              <a:rPr lang="fr-FR" sz="1300" i="1" dirty="0">
                <a:effectLst/>
              </a:rPr>
              <a:t>114</a:t>
            </a:r>
            <a:r>
              <a:rPr lang="fr-FR" sz="1300" dirty="0">
                <a:effectLst/>
              </a:rPr>
              <a:t>, p. 254‑280. 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GARGIULO F.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FONTAINE S.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DUBOIS M.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TUBARO P.</a:t>
            </a:r>
            <a:r>
              <a:rPr lang="fr-FR" sz="1300" dirty="0">
                <a:effectLst/>
              </a:rPr>
              <a:t>, 2023, « A </a:t>
            </a:r>
            <a:r>
              <a:rPr lang="fr-FR" sz="1300" dirty="0" err="1">
                <a:effectLst/>
              </a:rPr>
              <a:t>meso-scale</a:t>
            </a:r>
            <a:r>
              <a:rPr lang="fr-FR" sz="1300" dirty="0">
                <a:effectLst/>
              </a:rPr>
              <a:t> </a:t>
            </a:r>
            <a:r>
              <a:rPr lang="fr-FR" sz="1300" dirty="0" err="1">
                <a:effectLst/>
              </a:rPr>
              <a:t>cartography</a:t>
            </a:r>
            <a:r>
              <a:rPr lang="fr-FR" sz="1300" dirty="0">
                <a:effectLst/>
              </a:rPr>
              <a:t> of the AI </a:t>
            </a:r>
            <a:r>
              <a:rPr lang="fr-FR" sz="1300" dirty="0" err="1">
                <a:effectLst/>
              </a:rPr>
              <a:t>ecosystem</a:t>
            </a:r>
            <a:r>
              <a:rPr lang="fr-FR" sz="1300" dirty="0">
                <a:effectLst/>
              </a:rPr>
              <a:t> », </a:t>
            </a:r>
            <a:r>
              <a:rPr lang="fr-FR" sz="1300" i="1" dirty="0">
                <a:effectLst/>
              </a:rPr>
              <a:t>Quantitative Science </a:t>
            </a:r>
            <a:r>
              <a:rPr lang="fr-FR" sz="1300" i="1" dirty="0" err="1">
                <a:effectLst/>
              </a:rPr>
              <a:t>Studies</a:t>
            </a:r>
            <a:r>
              <a:rPr lang="fr-FR" sz="1300" dirty="0">
                <a:effectLst/>
              </a:rPr>
              <a:t>, </a:t>
            </a:r>
            <a:r>
              <a:rPr lang="fr-FR" sz="1300" i="1" dirty="0">
                <a:effectLst/>
              </a:rPr>
              <a:t>4</a:t>
            </a:r>
            <a:r>
              <a:rPr lang="fr-FR" sz="1300" dirty="0">
                <a:effectLst/>
              </a:rPr>
              <a:t>, 3, p. 574‑593.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HARCOURT B.E.</a:t>
            </a:r>
            <a:r>
              <a:rPr lang="fr-FR" sz="1300" dirty="0">
                <a:effectLst/>
              </a:rPr>
              <a:t>, 2011, « Surveiller et punir à l’âge actuariel :Généalogie et critique (Partie II) », </a:t>
            </a:r>
            <a:r>
              <a:rPr lang="fr-FR" sz="1300" i="1" dirty="0">
                <a:effectLst/>
              </a:rPr>
              <a:t>Déviance et Société</a:t>
            </a:r>
            <a:r>
              <a:rPr lang="fr-FR" sz="1300" dirty="0">
                <a:effectLst/>
              </a:rPr>
              <a:t>, </a:t>
            </a:r>
            <a:r>
              <a:rPr lang="fr-FR" sz="1300" i="1" dirty="0">
                <a:effectLst/>
              </a:rPr>
              <a:t>35</a:t>
            </a:r>
            <a:r>
              <a:rPr lang="fr-FR" sz="1300" dirty="0">
                <a:effectLst/>
              </a:rPr>
              <a:t>, 2, p. 163‑194. 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HOUDELINCKX A.</a:t>
            </a:r>
            <a:r>
              <a:rPr lang="fr-FR" sz="1300" dirty="0">
                <a:effectLst/>
              </a:rPr>
              <a:t>, 2021, </a:t>
            </a:r>
            <a:r>
              <a:rPr lang="fr-FR" sz="1300" i="1" dirty="0">
                <a:effectLst/>
              </a:rPr>
              <a:t>La communauté professionnelle du secteur de l’intelligence artificielle à Montréal</a:t>
            </a:r>
            <a:r>
              <a:rPr lang="fr-FR" sz="1300" dirty="0">
                <a:effectLst/>
              </a:rPr>
              <a:t>, </a:t>
            </a:r>
            <a:r>
              <a:rPr lang="fr-FR" sz="1300" dirty="0" err="1">
                <a:effectLst/>
              </a:rPr>
              <a:t>These</a:t>
            </a:r>
            <a:r>
              <a:rPr lang="fr-FR" sz="1300" dirty="0">
                <a:effectLst/>
              </a:rPr>
              <a:t> de doctorat, Paris, EHESS.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LI G.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WANG X.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AODENG G.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ZHENG S.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ZHANG Y.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QU C.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WANG S.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LIU C.H.</a:t>
            </a:r>
            <a:r>
              <a:rPr lang="fr-FR" sz="1300" dirty="0">
                <a:effectLst/>
              </a:rPr>
              <a:t>, 2024, « </a:t>
            </a:r>
            <a:r>
              <a:rPr lang="fr-FR" sz="1300" dirty="0" err="1">
                <a:effectLst/>
              </a:rPr>
              <a:t>Visualization</a:t>
            </a:r>
            <a:r>
              <a:rPr lang="fr-FR" sz="1300" dirty="0">
                <a:effectLst/>
              </a:rPr>
              <a:t> </a:t>
            </a:r>
            <a:r>
              <a:rPr lang="fr-FR" sz="1300" dirty="0" err="1">
                <a:effectLst/>
              </a:rPr>
              <a:t>Generation</a:t>
            </a:r>
            <a:r>
              <a:rPr lang="fr-FR" sz="1300" dirty="0">
                <a:effectLst/>
              </a:rPr>
              <a:t> </a:t>
            </a:r>
            <a:r>
              <a:rPr lang="fr-FR" sz="1300" dirty="0" err="1">
                <a:effectLst/>
              </a:rPr>
              <a:t>with</a:t>
            </a:r>
            <a:r>
              <a:rPr lang="fr-FR" sz="1300" dirty="0">
                <a:effectLst/>
              </a:rPr>
              <a:t> Large </a:t>
            </a:r>
            <a:r>
              <a:rPr lang="fr-FR" sz="1300" dirty="0" err="1">
                <a:effectLst/>
              </a:rPr>
              <a:t>Language</a:t>
            </a:r>
            <a:r>
              <a:rPr lang="fr-FR" sz="1300" dirty="0">
                <a:effectLst/>
              </a:rPr>
              <a:t> </a:t>
            </a:r>
            <a:r>
              <a:rPr lang="fr-FR" sz="1300" dirty="0" err="1">
                <a:effectLst/>
              </a:rPr>
              <a:t>Models</a:t>
            </a:r>
            <a:r>
              <a:rPr lang="fr-FR" sz="1300" dirty="0">
                <a:effectLst/>
              </a:rPr>
              <a:t>: An Evaluation »,. 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MIGNOT L.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SCHULTZ É.</a:t>
            </a:r>
            <a:r>
              <a:rPr lang="fr-FR" sz="1300" dirty="0">
                <a:effectLst/>
              </a:rPr>
              <a:t>, 2022, « Les innovations d’intelligence artificielle en radiologie à l’épreuve des régulations du système de santé », </a:t>
            </a:r>
            <a:r>
              <a:rPr lang="fr-FR" sz="1300" i="1" dirty="0">
                <a:effectLst/>
              </a:rPr>
              <a:t>Réseaux</a:t>
            </a:r>
            <a:r>
              <a:rPr lang="fr-FR" sz="1300" dirty="0">
                <a:effectLst/>
              </a:rPr>
              <a:t>. 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SAGOT B.</a:t>
            </a:r>
            <a:r>
              <a:rPr lang="fr-FR" sz="1300" dirty="0">
                <a:effectLst/>
              </a:rPr>
              <a:t>, 2023, « Apprendre les langues aux machines -Cours au collège de France »,.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TUBARO P.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CASILLI A.A.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COVILLE M.</a:t>
            </a:r>
            <a:r>
              <a:rPr lang="fr-FR" sz="1300" dirty="0">
                <a:effectLst/>
              </a:rPr>
              <a:t>, 2020, « The trainer, the </a:t>
            </a:r>
            <a:r>
              <a:rPr lang="fr-FR" sz="1300" dirty="0" err="1">
                <a:effectLst/>
              </a:rPr>
              <a:t>verifier</a:t>
            </a:r>
            <a:r>
              <a:rPr lang="fr-FR" sz="1300" dirty="0">
                <a:effectLst/>
              </a:rPr>
              <a:t>, the </a:t>
            </a:r>
            <a:r>
              <a:rPr lang="fr-FR" sz="1300" dirty="0" err="1">
                <a:effectLst/>
              </a:rPr>
              <a:t>imitator</a:t>
            </a:r>
            <a:r>
              <a:rPr lang="fr-FR" sz="1300" dirty="0">
                <a:effectLst/>
              </a:rPr>
              <a:t>: </a:t>
            </a:r>
            <a:r>
              <a:rPr lang="fr-FR" sz="1300" dirty="0" err="1">
                <a:effectLst/>
              </a:rPr>
              <a:t>Three</a:t>
            </a:r>
            <a:r>
              <a:rPr lang="fr-FR" sz="1300" dirty="0">
                <a:effectLst/>
              </a:rPr>
              <a:t> </a:t>
            </a:r>
            <a:r>
              <a:rPr lang="fr-FR" sz="1300" dirty="0" err="1">
                <a:effectLst/>
              </a:rPr>
              <a:t>ways</a:t>
            </a:r>
            <a:r>
              <a:rPr lang="fr-FR" sz="1300" dirty="0">
                <a:effectLst/>
              </a:rPr>
              <a:t> in </a:t>
            </a:r>
            <a:r>
              <a:rPr lang="fr-FR" sz="1300" dirty="0" err="1">
                <a:effectLst/>
              </a:rPr>
              <a:t>which</a:t>
            </a:r>
            <a:r>
              <a:rPr lang="fr-FR" sz="1300" dirty="0">
                <a:effectLst/>
              </a:rPr>
              <a:t> </a:t>
            </a:r>
            <a:r>
              <a:rPr lang="fr-FR" sz="1300" dirty="0" err="1">
                <a:effectLst/>
              </a:rPr>
              <a:t>human</a:t>
            </a:r>
            <a:r>
              <a:rPr lang="fr-FR" sz="1300" dirty="0">
                <a:effectLst/>
              </a:rPr>
              <a:t> platform </a:t>
            </a:r>
            <a:r>
              <a:rPr lang="fr-FR" sz="1300" dirty="0" err="1">
                <a:effectLst/>
              </a:rPr>
              <a:t>workers</a:t>
            </a:r>
            <a:r>
              <a:rPr lang="fr-FR" sz="1300" dirty="0">
                <a:effectLst/>
              </a:rPr>
              <a:t> support </a:t>
            </a:r>
            <a:r>
              <a:rPr lang="fr-FR" sz="1300" dirty="0" err="1">
                <a:effectLst/>
              </a:rPr>
              <a:t>artificial</a:t>
            </a:r>
            <a:r>
              <a:rPr lang="fr-FR" sz="1300" dirty="0">
                <a:effectLst/>
              </a:rPr>
              <a:t> intelligence », </a:t>
            </a:r>
            <a:r>
              <a:rPr lang="fr-FR" sz="1300" i="1" dirty="0">
                <a:effectLst/>
              </a:rPr>
              <a:t>Big Data &amp; Society</a:t>
            </a:r>
            <a:r>
              <a:rPr lang="fr-FR" sz="1300" dirty="0">
                <a:effectLst/>
              </a:rPr>
              <a:t>, </a:t>
            </a:r>
            <a:r>
              <a:rPr lang="fr-FR" sz="1300" i="1" dirty="0">
                <a:effectLst/>
              </a:rPr>
              <a:t>7</a:t>
            </a:r>
            <a:r>
              <a:rPr lang="fr-FR" sz="1300" dirty="0">
                <a:effectLst/>
              </a:rPr>
              <a:t>, 1. 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VAYRE J.-S.</a:t>
            </a:r>
            <a:r>
              <a:rPr lang="fr-FR" sz="1300" dirty="0">
                <a:effectLst/>
              </a:rPr>
              <a:t>, 2016, </a:t>
            </a:r>
            <a:r>
              <a:rPr lang="fr-FR" sz="1300" i="1" dirty="0">
                <a:effectLst/>
              </a:rPr>
              <a:t>Des machines à produire des futurs économiques : sociologie des intelligences artificielles marchandes à l’ère du big data</a:t>
            </a:r>
            <a:r>
              <a:rPr lang="fr-FR" sz="1300" dirty="0">
                <a:effectLst/>
              </a:rPr>
              <a:t>, Thèse de doctorat, Toulouse 2.</a:t>
            </a:r>
          </a:p>
          <a:p>
            <a:pPr>
              <a:buNone/>
            </a:pPr>
            <a:r>
              <a:rPr lang="fr-FR" sz="1300" cap="small" dirty="0">
                <a:effectLst/>
              </a:rPr>
              <a:t>VELKOVSKA J.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BEAUDOIN V.</a:t>
            </a:r>
            <a:r>
              <a:rPr lang="fr-FR" sz="1300" dirty="0">
                <a:effectLst/>
              </a:rPr>
              <a:t>, 2014, « Chapitre 3. Parler aux machines, coproduire un service : Intelligence artificielle et travail du client dans les services vocaux automatisés », dans </a:t>
            </a:r>
            <a:r>
              <a:rPr lang="fr-FR" sz="1300" cap="small" dirty="0">
                <a:effectLst/>
              </a:rPr>
              <a:t>KESSOUS E.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MALLARD A.</a:t>
            </a:r>
            <a:r>
              <a:rPr lang="fr-FR" sz="1300" dirty="0">
                <a:effectLst/>
              </a:rPr>
              <a:t> (</a:t>
            </a:r>
            <a:r>
              <a:rPr lang="fr-FR" sz="1300" dirty="0" err="1">
                <a:effectLst/>
              </a:rPr>
              <a:t>dirs</a:t>
            </a:r>
            <a:r>
              <a:rPr lang="fr-FR" sz="1300" dirty="0">
                <a:effectLst/>
              </a:rPr>
              <a:t>.), </a:t>
            </a:r>
            <a:r>
              <a:rPr lang="fr-FR" sz="1300" i="1" dirty="0">
                <a:effectLst/>
              </a:rPr>
              <a:t>La Fabrique de la vente : Le travail commercial dans les télécommunications</a:t>
            </a:r>
            <a:r>
              <a:rPr lang="fr-FR" sz="1300" dirty="0">
                <a:effectLst/>
              </a:rPr>
              <a:t>, Paris, Presses des Mines (Sciences sociales), p. 97‑128. </a:t>
            </a:r>
          </a:p>
          <a:p>
            <a:r>
              <a:rPr lang="fr-FR" sz="1300" cap="small" dirty="0">
                <a:effectLst/>
              </a:rPr>
              <a:t>YOSINSKI J.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CLUNE J.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NGUYEN A.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FUCHS T.</a:t>
            </a:r>
            <a:r>
              <a:rPr lang="fr-FR" sz="1300" dirty="0">
                <a:effectLst/>
              </a:rPr>
              <a:t>, </a:t>
            </a:r>
            <a:r>
              <a:rPr lang="fr-FR" sz="1300" cap="small" dirty="0">
                <a:effectLst/>
              </a:rPr>
              <a:t>LIPSON H.</a:t>
            </a:r>
            <a:r>
              <a:rPr lang="fr-FR" sz="1300" dirty="0">
                <a:effectLst/>
              </a:rPr>
              <a:t>, 2015, « </a:t>
            </a:r>
            <a:r>
              <a:rPr lang="fr-FR" sz="1300" dirty="0" err="1">
                <a:effectLst/>
              </a:rPr>
              <a:t>Understanding</a:t>
            </a:r>
            <a:r>
              <a:rPr lang="fr-FR" sz="1300" dirty="0">
                <a:effectLst/>
              </a:rPr>
              <a:t> Neural Networks </a:t>
            </a:r>
            <a:r>
              <a:rPr lang="fr-FR" sz="1300" dirty="0" err="1">
                <a:effectLst/>
              </a:rPr>
              <a:t>Through</a:t>
            </a:r>
            <a:r>
              <a:rPr lang="fr-FR" sz="1300" dirty="0">
                <a:effectLst/>
              </a:rPr>
              <a:t> Deep </a:t>
            </a:r>
            <a:r>
              <a:rPr lang="fr-FR" sz="1300" dirty="0" err="1">
                <a:effectLst/>
              </a:rPr>
              <a:t>Visualization</a:t>
            </a:r>
            <a:r>
              <a:rPr lang="fr-FR" sz="1300" dirty="0">
                <a:effectLst/>
              </a:rPr>
              <a:t> »,.</a:t>
            </a:r>
          </a:p>
        </p:txBody>
      </p:sp>
    </p:spTree>
    <p:extLst>
      <p:ext uri="{BB962C8B-B14F-4D97-AF65-F5344CB8AC3E}">
        <p14:creationId xmlns:p14="http://schemas.microsoft.com/office/powerpoint/2010/main" val="34955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5">
            <a:extLst>
              <a:ext uri="{FF2B5EF4-FFF2-40B4-BE49-F238E27FC236}">
                <a16:creationId xmlns:a16="http://schemas.microsoft.com/office/drawing/2014/main" id="{E32D9E10-E89A-AC6D-AA4F-7D7E9D06351E}"/>
              </a:ext>
            </a:extLst>
          </p:cNvPr>
          <p:cNvSpPr txBox="1">
            <a:spLocks/>
          </p:cNvSpPr>
          <p:nvPr/>
        </p:nvSpPr>
        <p:spPr>
          <a:xfrm>
            <a:off x="2516187" y="2370978"/>
            <a:ext cx="7159625" cy="2215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 Une vraie révolution ?</a:t>
            </a:r>
          </a:p>
        </p:txBody>
      </p:sp>
    </p:spTree>
    <p:extLst>
      <p:ext uri="{BB962C8B-B14F-4D97-AF65-F5344CB8AC3E}">
        <p14:creationId xmlns:p14="http://schemas.microsoft.com/office/powerpoint/2010/main" val="3967214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ABE0E-EE98-CAFD-9506-5F166E6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« An imitation </a:t>
            </a:r>
            <a:r>
              <a:rPr lang="fr-FR" dirty="0" err="1"/>
              <a:t>game</a:t>
            </a:r>
            <a:r>
              <a:rPr lang="fr-FR" dirty="0"/>
              <a:t> »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0AEFD0-C1A6-F864-E369-314885804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22" y="2133600"/>
            <a:ext cx="3215778" cy="444274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BA38212-4CE2-8326-26A2-470ACD38D0EE}"/>
              </a:ext>
            </a:extLst>
          </p:cNvPr>
          <p:cNvSpPr txBox="1"/>
          <p:nvPr/>
        </p:nvSpPr>
        <p:spPr>
          <a:xfrm>
            <a:off x="533399" y="2923812"/>
            <a:ext cx="47570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Proposé par Turing en 1950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Vise à déterminer si une machine est </a:t>
            </a:r>
            <a:r>
              <a:rPr lang="fr-FR" b="1" dirty="0"/>
              <a:t>capable de se faire passer </a:t>
            </a:r>
            <a:r>
              <a:rPr lang="fr-FR" dirty="0"/>
              <a:t>(si elle est capable </a:t>
            </a:r>
            <a:r>
              <a:rPr lang="fr-FR" b="1" dirty="0"/>
              <a:t>d’imiter sémantiquement</a:t>
            </a:r>
            <a:r>
              <a:rPr lang="fr-FR" dirty="0"/>
              <a:t>) un humain.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Une machine et un homme écrivent des textes à un autre homme. Les deux premiers se font passer pour des femmes et si le dernier humain n’est pas capable de déterminer qui est la machine </a:t>
            </a:r>
            <a:r>
              <a:rPr lang="fr-FR" dirty="0">
                <a:sym typeface="Wingdings" panose="05000000000000000000" pitchFamily="2" charset="2"/>
              </a:rPr>
              <a:t> succès. </a:t>
            </a:r>
            <a:endParaRPr lang="fr-FR" dirty="0"/>
          </a:p>
        </p:txBody>
      </p:sp>
      <p:pic>
        <p:nvPicPr>
          <p:cNvPr id="6" name="Image 5" descr="Une image contenant diagramme, capture d’écran, ligne, conception&#10;&#10;Le contenu généré par l’IA peut être incorrect.">
            <a:extLst>
              <a:ext uri="{FF2B5EF4-FFF2-40B4-BE49-F238E27FC236}">
                <a16:creationId xmlns:a16="http://schemas.microsoft.com/office/drawing/2014/main" id="{D8D2C1EB-E81A-4BD0-5AD3-6BD0AA482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53" y="3417033"/>
            <a:ext cx="2460171" cy="187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4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ECA8C1-B6B7-D8BB-585C-ABAE8FD3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Petite histoire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7A0B3AE-C9AB-929E-A81D-D5F418737666}"/>
              </a:ext>
            </a:extLst>
          </p:cNvPr>
          <p:cNvSpPr txBox="1"/>
          <p:nvPr/>
        </p:nvSpPr>
        <p:spPr>
          <a:xfrm>
            <a:off x="500743" y="2056686"/>
            <a:ext cx="711925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Neurophysiologiste Warren </a:t>
            </a:r>
            <a:r>
              <a:rPr lang="fr-FR" dirty="0" err="1"/>
              <a:t>McCulloch</a:t>
            </a:r>
            <a:r>
              <a:rPr lang="fr-FR" dirty="0"/>
              <a:t> et le logicien Walter </a:t>
            </a:r>
            <a:r>
              <a:rPr lang="fr-FR" dirty="0" err="1"/>
              <a:t>Pitts</a:t>
            </a:r>
            <a:r>
              <a:rPr lang="fr-FR" dirty="0"/>
              <a:t> en 1943 proposent de modéliser les neurones</a:t>
            </a:r>
          </a:p>
          <a:p>
            <a:r>
              <a:rPr lang="fr-FR" dirty="0"/>
              <a:t>■ La cybernétique (1948 par le mathématicien Norbert Wiener )</a:t>
            </a:r>
          </a:p>
          <a:p>
            <a:r>
              <a:rPr lang="fr-FR" dirty="0"/>
              <a:t>	❑ (approche connexionniste)</a:t>
            </a:r>
          </a:p>
          <a:p>
            <a:r>
              <a:rPr lang="fr-FR" dirty="0"/>
              <a:t>■ La période des prophètes (approche symbolique) 1956-1966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fr-FR" dirty="0"/>
              <a:t>1956 formation du nom par John Mc </a:t>
            </a:r>
            <a:r>
              <a:rPr lang="fr-FR" dirty="0" err="1"/>
              <a:t>Carthy</a:t>
            </a:r>
            <a:r>
              <a:rPr lang="fr-FR" dirty="0"/>
              <a:t>	</a:t>
            </a:r>
          </a:p>
          <a:p>
            <a:r>
              <a:rPr lang="fr-FR" dirty="0"/>
              <a:t>	❑ 1957 Herbert Simon et Alan Newell : machines qui ont la 	capacité 	d’apprendre</a:t>
            </a:r>
          </a:p>
          <a:p>
            <a:r>
              <a:rPr lang="fr-FR" dirty="0"/>
              <a:t>	❑ traduction automatique en contexte de guerre froide</a:t>
            </a:r>
          </a:p>
          <a:p>
            <a:r>
              <a:rPr lang="fr-FR" dirty="0"/>
              <a:t>■ A partir de 1966 : années noires, restriction du champ d’application :</a:t>
            </a:r>
          </a:p>
          <a:p>
            <a:r>
              <a:rPr lang="fr-FR" dirty="0"/>
              <a:t>	❑ systèmes experts, résolution de tâches circonscrites.</a:t>
            </a:r>
          </a:p>
          <a:p>
            <a:r>
              <a:rPr lang="fr-FR" dirty="0"/>
              <a:t>■ Années 80 : deuxième printemps,</a:t>
            </a:r>
          </a:p>
          <a:p>
            <a:r>
              <a:rPr lang="fr-FR" dirty="0"/>
              <a:t>	❑ Systèmes-experts</a:t>
            </a:r>
          </a:p>
          <a:p>
            <a:r>
              <a:rPr lang="fr-FR" dirty="0"/>
              <a:t>	❑ réseaux connexionnistes</a:t>
            </a:r>
          </a:p>
          <a:p>
            <a:r>
              <a:rPr lang="fr-FR" dirty="0"/>
              <a:t>■ Déclin, puis essor à bas bruit des méthodes d’apprentissage</a:t>
            </a:r>
          </a:p>
          <a:p>
            <a:r>
              <a:rPr lang="fr-FR" dirty="0"/>
              <a:t>■ Depuis 2010 explosion de l’IA (machine learning), « la revanche des</a:t>
            </a:r>
          </a:p>
          <a:p>
            <a:r>
              <a:rPr lang="fr-FR" dirty="0"/>
              <a:t>neurones »</a:t>
            </a:r>
          </a:p>
        </p:txBody>
      </p:sp>
      <p:sp>
        <p:nvSpPr>
          <p:cNvPr id="3" name="Flèche : bas 2">
            <a:extLst>
              <a:ext uri="{FF2B5EF4-FFF2-40B4-BE49-F238E27FC236}">
                <a16:creationId xmlns:a16="http://schemas.microsoft.com/office/drawing/2014/main" id="{BA9C2547-0D9A-0E4D-FF7B-C3C9F046AC91}"/>
              </a:ext>
            </a:extLst>
          </p:cNvPr>
          <p:cNvSpPr/>
          <p:nvPr/>
        </p:nvSpPr>
        <p:spPr>
          <a:xfrm>
            <a:off x="7620001" y="2166257"/>
            <a:ext cx="587828" cy="42473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685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30E4D-1C29-6930-3A7F-C83F31416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381523-8BC7-D3AE-FB05-FFE95690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débat scientifique : symbolisme et connexionnisme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24BA19-2608-D734-6719-995B527D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170" y="1951387"/>
            <a:ext cx="6001343" cy="139268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38C7327-F577-2EB8-5747-CDFA72BCCB3C}"/>
              </a:ext>
            </a:extLst>
          </p:cNvPr>
          <p:cNvSpPr txBox="1"/>
          <p:nvPr/>
        </p:nvSpPr>
        <p:spPr>
          <a:xfrm>
            <a:off x="5889170" y="3701142"/>
            <a:ext cx="6096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Une étude du réseau </a:t>
            </a:r>
            <a:r>
              <a:rPr lang="fr-FR" sz="1600" i="1" dirty="0"/>
              <a:t>Web of Science</a:t>
            </a:r>
            <a:endParaRPr lang="fr-FR" sz="1600" dirty="0"/>
          </a:p>
          <a:p>
            <a:r>
              <a:rPr lang="fr-FR" sz="1600" dirty="0"/>
              <a:t>« L’approche </a:t>
            </a:r>
            <a:r>
              <a:rPr lang="fr-FR" sz="1600" i="1" dirty="0"/>
              <a:t>symbolique</a:t>
            </a:r>
            <a:r>
              <a:rPr lang="fr-FR" sz="1600" dirty="0"/>
              <a:t> qui constitue le cadre de référence initial de l’IA s’est identifiée à un cognitivisme orthodoxe : penser, c’est calculer des symboles qui ont à la fois une réalité matérielle et une valeur sémantique de représentation. En revanche, le paradigme connexionniste considère que penser s’apparente à un calcul massivement parallèle de fonctions élémentaires – celles qui seront distribuées au sein d’un réseau de neurones – dont les comportements signifiants n’apparaissent au niveau collectif que comme un effet émergent des interactions produites par ces opérations élémentaires »  (Cardon)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6B66957-1F00-3C28-0E75-521F81FB4067}"/>
              </a:ext>
            </a:extLst>
          </p:cNvPr>
          <p:cNvSpPr txBox="1"/>
          <p:nvPr/>
        </p:nvSpPr>
        <p:spPr>
          <a:xfrm>
            <a:off x="301486" y="2188028"/>
            <a:ext cx="53271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Un débat qui anime historiquement la recherche sur l’intelligence artificielle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Un mépris profond des symbolistes envers les connexionnistes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Symbolistes beaucoup aidés par l’échec du « </a:t>
            </a:r>
            <a:r>
              <a:rPr lang="fr-FR" sz="2000" b="1" dirty="0"/>
              <a:t>perceptron de </a:t>
            </a:r>
            <a:r>
              <a:rPr lang="fr-FR" sz="2000" b="1" dirty="0" err="1"/>
              <a:t>Rosenblatt</a:t>
            </a:r>
            <a:r>
              <a:rPr lang="fr-FR" sz="2000" dirty="0"/>
              <a:t> » (premier réseau de neurones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Les symbolistes se spécialisent dans la production de </a:t>
            </a:r>
            <a:r>
              <a:rPr lang="fr-FR" sz="2000" b="1" dirty="0"/>
              <a:t>systèmes experts</a:t>
            </a:r>
            <a:r>
              <a:rPr lang="fr-FR" sz="2000" dirty="0"/>
              <a:t> et tirent en fait partie des « années noires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Tentative d’apprendre les </a:t>
            </a:r>
            <a:r>
              <a:rPr lang="fr-FR" sz="2000" b="1" dirty="0"/>
              <a:t>règles logiques</a:t>
            </a:r>
            <a:r>
              <a:rPr lang="fr-FR" sz="2000" dirty="0"/>
              <a:t> à des intelligences artificielles, qui semble plutôt échouer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Terme </a:t>
            </a:r>
            <a:r>
              <a:rPr lang="fr-FR" sz="2000" b="1" dirty="0"/>
              <a:t>IA d’abord associé aux symbolistes </a:t>
            </a:r>
            <a:r>
              <a:rPr lang="fr-FR" sz="2000" dirty="0"/>
              <a:t>(Minsky)</a:t>
            </a:r>
          </a:p>
        </p:txBody>
      </p:sp>
    </p:spTree>
    <p:extLst>
      <p:ext uri="{BB962C8B-B14F-4D97-AF65-F5344CB8AC3E}">
        <p14:creationId xmlns:p14="http://schemas.microsoft.com/office/powerpoint/2010/main" val="86010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CE1C0-2DC5-ECDA-640B-D6B1D94CE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2C64C0-4E26-1A23-FEEF-C6FD9BFF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débat scientifique : symbolisme et connexionnisme </a:t>
            </a:r>
          </a:p>
        </p:txBody>
      </p:sp>
      <p:pic>
        <p:nvPicPr>
          <p:cNvPr id="7" name="Image 6" descr="Une image contenant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44681483-949A-C3DD-4EC2-60F4DFE98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5208"/>
            <a:ext cx="6771274" cy="4792792"/>
          </a:xfrm>
          <a:prstGeom prst="rect">
            <a:avLst/>
          </a:prstGeom>
        </p:spPr>
      </p:pic>
      <p:pic>
        <p:nvPicPr>
          <p:cNvPr id="9" name="Image 8" descr="Une image contenant chat, mammifère, Chats petite et moyenne taille, chat domestique&#10;&#10;Le contenu généré par l’IA peut être incorrect.">
            <a:extLst>
              <a:ext uri="{FF2B5EF4-FFF2-40B4-BE49-F238E27FC236}">
                <a16:creationId xmlns:a16="http://schemas.microsoft.com/office/drawing/2014/main" id="{12730FF4-8368-85C8-73CF-DECEE3FEC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541" y="2906485"/>
            <a:ext cx="4132072" cy="250252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0B5684C-C65D-DB69-5423-6C0EE945F322}"/>
              </a:ext>
            </a:extLst>
          </p:cNvPr>
          <p:cNvSpPr txBox="1"/>
          <p:nvPr/>
        </p:nvSpPr>
        <p:spPr>
          <a:xfrm>
            <a:off x="6941541" y="2383971"/>
            <a:ext cx="397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Miaule ? A des moustaches ? …</a:t>
            </a:r>
          </a:p>
        </p:txBody>
      </p:sp>
    </p:spTree>
    <p:extLst>
      <p:ext uri="{BB962C8B-B14F-4D97-AF65-F5344CB8AC3E}">
        <p14:creationId xmlns:p14="http://schemas.microsoft.com/office/powerpoint/2010/main" val="434549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2957</Words>
  <Application>Microsoft Office PowerPoint</Application>
  <PresentationFormat>Grand écran</PresentationFormat>
  <Paragraphs>214</Paragraphs>
  <Slides>47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4" baseType="lpstr">
      <vt:lpstr>Aptos</vt:lpstr>
      <vt:lpstr>Aptos Display</vt:lpstr>
      <vt:lpstr>Arial</vt:lpstr>
      <vt:lpstr>Arial Black</vt:lpstr>
      <vt:lpstr>Tahoma</vt:lpstr>
      <vt:lpstr>Wingdings</vt:lpstr>
      <vt:lpstr>Thème Office</vt:lpstr>
      <vt:lpstr>Sociologie du numérique contemporain</vt:lpstr>
      <vt:lpstr>Présentation PowerPoint</vt:lpstr>
      <vt:lpstr>Ordre des séances</vt:lpstr>
      <vt:lpstr>Ordre des TDs</vt:lpstr>
      <vt:lpstr>Présentation PowerPoint</vt:lpstr>
      <vt:lpstr>« An imitation game » </vt:lpstr>
      <vt:lpstr>Petite histoire</vt:lpstr>
      <vt:lpstr>Le débat scientifique : symbolisme et connexionnisme </vt:lpstr>
      <vt:lpstr>Le débat scientifique : symbolisme et connexionnisme </vt:lpstr>
      <vt:lpstr>Le débat scientifique : symbolisme et connexionnisme </vt:lpstr>
      <vt:lpstr>Des liens constants avec les sciences cognitives</vt:lpstr>
      <vt:lpstr>Le renouveau des années 2010</vt:lpstr>
      <vt:lpstr>Présentation PowerPoint</vt:lpstr>
      <vt:lpstr>Derniers nés : les transformers </vt:lpstr>
      <vt:lpstr>Présentation PowerPoint</vt:lpstr>
      <vt:lpstr>Définir l’IA</vt:lpstr>
      <vt:lpstr>Supervised vs unsupervised learning</vt:lpstr>
      <vt:lpstr>IA forte/IA faible </vt:lpstr>
      <vt:lpstr>Stochastique ou inconnu ? </vt:lpstr>
      <vt:lpstr>Présentation PowerPoint</vt:lpstr>
      <vt:lpstr>Singularité et panique morale</vt:lpstr>
      <vt:lpstr>Une visibilité favorisée par de nombreux acteurs</vt:lpstr>
      <vt:lpstr>Une visibilité favorisée par de nombreux acteurs</vt:lpstr>
      <vt:lpstr>Des thèmes divers et qui suscitent plus ou moins d’intérêt</vt:lpstr>
      <vt:lpstr>Des thèmes divers et qui suscitent plus ou moins d’intérêt</vt:lpstr>
      <vt:lpstr>Présentation PowerPoint</vt:lpstr>
      <vt:lpstr>La dépendance aux données</vt:lpstr>
      <vt:lpstr>Données et biais </vt:lpstr>
      <vt:lpstr>Quel prisme sur la société ?</vt:lpstr>
      <vt:lpstr>Quelques exemples</vt:lpstr>
      <vt:lpstr>Quelques exemples</vt:lpstr>
      <vt:lpstr>Présentation PowerPoint</vt:lpstr>
      <vt:lpstr>La datafication de la société</vt:lpstr>
      <vt:lpstr>La datafication de la société</vt:lpstr>
      <vt:lpstr>Qui développe les IA ? </vt:lpstr>
      <vt:lpstr>Qui entraîne les IA ? </vt:lpstr>
      <vt:lpstr>Evolutions de la recherche  sur l’IA</vt:lpstr>
      <vt:lpstr>La surveillance et la plateforme</vt:lpstr>
      <vt:lpstr>Comment reconnaître l’humain ? </vt:lpstr>
      <vt:lpstr>Présentation PowerPoint</vt:lpstr>
      <vt:lpstr>Prédire ou connaître ? </vt:lpstr>
      <vt:lpstr>Prédire ou connaître ? </vt:lpstr>
      <vt:lpstr>Diverses applications </vt:lpstr>
      <vt:lpstr>Le pouvoir de la boîte noire</vt:lpstr>
      <vt:lpstr>Présentation PowerPoint</vt:lpstr>
      <vt:lpstr>Textes théoriques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Cyprien VANHUYSE</dc:creator>
  <cp:lastModifiedBy>Cyprien VANHUYSE</cp:lastModifiedBy>
  <cp:revision>2</cp:revision>
  <dcterms:created xsi:type="dcterms:W3CDTF">2025-03-19T11:58:46Z</dcterms:created>
  <dcterms:modified xsi:type="dcterms:W3CDTF">2025-05-27T06:28:44Z</dcterms:modified>
</cp:coreProperties>
</file>